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89" r:id="rId1"/>
  </p:sldMasterIdLst>
  <p:notesMasterIdLst>
    <p:notesMasterId r:id="rId34"/>
  </p:notesMasterIdLst>
  <p:sldIdLst>
    <p:sldId id="574" r:id="rId2"/>
    <p:sldId id="335" r:id="rId3"/>
    <p:sldId id="576" r:id="rId4"/>
    <p:sldId id="336" r:id="rId5"/>
    <p:sldId id="337" r:id="rId6"/>
    <p:sldId id="338" r:id="rId7"/>
    <p:sldId id="302" r:id="rId8"/>
    <p:sldId id="577" r:id="rId9"/>
    <p:sldId id="307" r:id="rId10"/>
    <p:sldId id="309" r:id="rId11"/>
    <p:sldId id="586" r:id="rId12"/>
    <p:sldId id="587" r:id="rId13"/>
    <p:sldId id="322" r:id="rId14"/>
    <p:sldId id="582" r:id="rId15"/>
    <p:sldId id="583" r:id="rId16"/>
    <p:sldId id="584" r:id="rId17"/>
    <p:sldId id="585" r:id="rId18"/>
    <p:sldId id="350" r:id="rId19"/>
    <p:sldId id="588" r:id="rId20"/>
    <p:sldId id="589" r:id="rId21"/>
    <p:sldId id="349" r:id="rId22"/>
    <p:sldId id="334" r:id="rId23"/>
    <p:sldId id="343" r:id="rId24"/>
    <p:sldId id="279" r:id="rId25"/>
    <p:sldId id="330" r:id="rId26"/>
    <p:sldId id="287" r:id="rId27"/>
    <p:sldId id="289" r:id="rId28"/>
    <p:sldId id="590" r:id="rId29"/>
    <p:sldId id="345" r:id="rId30"/>
    <p:sldId id="344" r:id="rId31"/>
    <p:sldId id="346" r:id="rId32"/>
    <p:sldId id="34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295"/>
    <a:srgbClr val="008F00"/>
    <a:srgbClr val="0B6120"/>
    <a:srgbClr val="7F7F7F"/>
    <a:srgbClr val="005C5D"/>
    <a:srgbClr val="404040"/>
    <a:srgbClr val="2F5597"/>
    <a:srgbClr val="0170C0"/>
    <a:srgbClr val="DAE3F3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9"/>
    <p:restoredTop sz="72121"/>
  </p:normalViewPr>
  <p:slideViewPr>
    <p:cSldViewPr snapToGrid="0" snapToObjects="1">
      <p:cViewPr varScale="1">
        <p:scale>
          <a:sx n="87" d="100"/>
          <a:sy n="87" d="100"/>
        </p:scale>
        <p:origin x="1520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tiff>
</file>

<file path=ppt/media/image3.tiff>
</file>

<file path=ppt/media/image4.tiff>
</file>

<file path=ppt/media/image41.jpg>
</file>

<file path=ppt/media/image42.jpg>
</file>

<file path=ppt/media/image52.jpg>
</file>

<file path=ppt/media/image53.jpeg>
</file>

<file path=ppt/media/image5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143F50-139B-FC41-9996-A1E20F12CFF8}" type="datetimeFigureOut">
              <a:rPr lang="en-US" smtClean="0"/>
              <a:t>10/5/19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3D5C22-A69F-4D41-B221-88EBEA9F1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86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481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260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61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78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548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379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259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0998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6865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258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015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8783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6736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2922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482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870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31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40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190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640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18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57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E6D29-F1C1-AF4A-958D-B7B87CBD1C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5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875A1-6272-DF48-A931-E7405D578F65}" type="datetime1">
              <a:rPr lang="en-US" smtClean="0"/>
              <a:t>10/5/19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6419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492A4-D7E4-B944-A920-59CE6B4BB37B}" type="datetime1">
              <a:rPr lang="en-US" smtClean="0"/>
              <a:t>10/5/19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CE1FF-1C34-3343-82BC-FD8BCB3D9FF9}" type="datetime1">
              <a:rPr lang="en-US" smtClean="0"/>
              <a:t>10/5/19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08" y="365125"/>
            <a:ext cx="11534780" cy="1325563"/>
          </a:xfrm>
        </p:spPr>
        <p:txBody>
          <a:bodyPr>
            <a:normAutofit/>
          </a:bodyPr>
          <a:lstStyle>
            <a:lvl1pPr>
              <a:defRPr sz="5400" b="1">
                <a:solidFill>
                  <a:srgbClr val="00529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None/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9763D-C752-A44E-A11C-85FAD7698D70}" type="datetime1">
              <a:rPr lang="en-US" smtClean="0"/>
              <a:t>10/5/19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70435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926F-096A-C64B-BA56-D004EDBF3B65}" type="datetime1">
              <a:rPr lang="en-US" smtClean="0"/>
              <a:t>10/5/19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5BF2-BCEC-1643-9AB6-6ECE358E275C}" type="datetime1">
              <a:rPr lang="en-US" smtClean="0"/>
              <a:t>10/5/19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181D2-3AB9-D044-9F33-0992DBF70C48}" type="datetime1">
              <a:rPr lang="en-US" smtClean="0"/>
              <a:t>10/5/19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B76BA-B968-D640-9353-A74691B7E4F1}" type="datetime1">
              <a:rPr lang="en-US" smtClean="0"/>
              <a:t>10/5/19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106DA-E323-8546-84E9-73D4FAEC5236}" type="datetime1">
              <a:rPr lang="en-US" smtClean="0"/>
              <a:t>10/5/19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32EC4-7A20-A944-B277-70BB93390869}" type="datetime1">
              <a:rPr lang="en-US" smtClean="0"/>
              <a:t>10/5/19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A7098-1CAB-9947-9C6D-2B53BD5CE24D}" type="datetime1">
              <a:rPr lang="en-US" smtClean="0"/>
              <a:t>10/5/19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3C5C38-0FC3-F049-BEE3-5B7450EAC2D7}" type="datetime1">
              <a:rPr lang="en-US" smtClean="0"/>
              <a:t>10/5/19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211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44A1E-8545-1141-A7BD-A24C02346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cap="small" dirty="0" err="1">
                <a:solidFill>
                  <a:schemeClr val="accent5">
                    <a:lumMod val="75000"/>
                  </a:schemeClr>
                </a:solidFill>
              </a:rPr>
              <a:t>BiHiwe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n-US" sz="4400" dirty="0"/>
              <a:t>Mixed-Signal Charge-Domain Acceleration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77454B-DB67-DD49-A070-2C8D41934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0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8488C6B-8103-154A-AC2F-FAFF3872C9AE}"/>
              </a:ext>
            </a:extLst>
          </p:cNvPr>
          <p:cNvGrpSpPr/>
          <p:nvPr/>
        </p:nvGrpSpPr>
        <p:grpSpPr>
          <a:xfrm>
            <a:off x="3994433" y="4418955"/>
            <a:ext cx="6073074" cy="1075717"/>
            <a:chOff x="3994433" y="4026841"/>
            <a:chExt cx="6073074" cy="107571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585D6F-4EC5-9A41-8EBF-A98F072804D1}"/>
                </a:ext>
              </a:extLst>
            </p:cNvPr>
            <p:cNvSpPr txBox="1"/>
            <p:nvPr/>
          </p:nvSpPr>
          <p:spPr>
            <a:xfrm>
              <a:off x="3994434" y="4026841"/>
              <a:ext cx="60730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Alternative Computing Technologies (</a:t>
              </a:r>
              <a:r>
                <a:rPr lang="en-US" sz="2400" b="1" dirty="0">
                  <a:solidFill>
                    <a:srgbClr val="008F01"/>
                  </a:solidFill>
                </a:rPr>
                <a:t>ACT</a:t>
              </a: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) Lab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11C47F-D53E-6A4C-9A9D-2B846ECBD44C}"/>
                </a:ext>
              </a:extLst>
            </p:cNvPr>
            <p:cNvSpPr txBox="1"/>
            <p:nvPr/>
          </p:nvSpPr>
          <p:spPr>
            <a:xfrm>
              <a:off x="5436539" y="4640893"/>
              <a:ext cx="4630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University of California, San Diego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4C1507-D64A-194F-9244-18ECAA95C4E9}"/>
                </a:ext>
              </a:extLst>
            </p:cNvPr>
            <p:cNvSpPr txBox="1"/>
            <p:nvPr/>
          </p:nvSpPr>
          <p:spPr>
            <a:xfrm>
              <a:off x="3994433" y="4383874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C616A185-D6A4-DB41-AE83-5227091C0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205" y="4248633"/>
            <a:ext cx="1369321" cy="137349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7C6CC2C-8149-1940-8A10-BF2C3118CDC4}"/>
              </a:ext>
            </a:extLst>
          </p:cNvPr>
          <p:cNvCxnSpPr/>
          <p:nvPr/>
        </p:nvCxnSpPr>
        <p:spPr>
          <a:xfrm flipH="1">
            <a:off x="3800960" y="4019799"/>
            <a:ext cx="4286" cy="19740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E398862-9ED9-4046-BB14-FA05D0C22FB1}"/>
              </a:ext>
            </a:extLst>
          </p:cNvPr>
          <p:cNvSpPr txBox="1"/>
          <p:nvPr/>
        </p:nvSpPr>
        <p:spPr>
          <a:xfrm>
            <a:off x="275571" y="3991158"/>
            <a:ext cx="35253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8F00"/>
                </a:solidFill>
                <a:cs typeface="Calibri"/>
                <a:sym typeface="Calibri"/>
              </a:rPr>
              <a:t>Soroush </a:t>
            </a:r>
            <a:r>
              <a:rPr lang="en-US" sz="2400" b="1" dirty="0" err="1">
                <a:solidFill>
                  <a:srgbClr val="008F00"/>
                </a:solidFill>
                <a:cs typeface="Calibri"/>
                <a:sym typeface="Calibri"/>
              </a:rPr>
              <a:t>Ghodrati</a:t>
            </a:r>
            <a:endParaRPr lang="en-US" sz="2400" b="1" dirty="0">
              <a:solidFill>
                <a:srgbClr val="008F00"/>
              </a:solidFill>
              <a:cs typeface="Calibri"/>
              <a:sym typeface="Calibri"/>
            </a:endParaRPr>
          </a:p>
          <a:p>
            <a:endParaRPr lang="en-US" sz="2400" b="1" dirty="0">
              <a:solidFill>
                <a:srgbClr val="008F00"/>
              </a:solidFill>
              <a:cs typeface="Calibri"/>
              <a:sym typeface="Calibri"/>
            </a:endParaRPr>
          </a:p>
          <a:p>
            <a:r>
              <a:rPr lang="en-US" sz="2400" b="1" dirty="0">
                <a:solidFill>
                  <a:srgbClr val="005295"/>
                </a:solidFill>
              </a:rPr>
              <a:t>PhD Student at Computer </a:t>
            </a:r>
          </a:p>
          <a:p>
            <a:r>
              <a:rPr lang="en-US" sz="2400" b="1" dirty="0">
                <a:solidFill>
                  <a:srgbClr val="005295"/>
                </a:solidFill>
              </a:rPr>
              <a:t>Science and Engineering</a:t>
            </a:r>
          </a:p>
        </p:txBody>
      </p:sp>
    </p:spTree>
    <p:extLst>
      <p:ext uri="{BB962C8B-B14F-4D97-AF65-F5344CB8AC3E}">
        <p14:creationId xmlns:p14="http://schemas.microsoft.com/office/powerpoint/2010/main" val="3873228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 err="1">
                <a:solidFill>
                  <a:schemeClr val="accent5">
                    <a:lumMod val="75000"/>
                  </a:schemeClr>
                </a:solidFill>
              </a:rPr>
              <a:t>BiHiwe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Microarchitecture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1D82ADA-AE12-BE45-AC9D-9CDCEBE63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305" y="1501846"/>
            <a:ext cx="3044374" cy="350418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816B41B-D33F-A14B-9443-A3612584A3BB}"/>
              </a:ext>
            </a:extLst>
          </p:cNvPr>
          <p:cNvCxnSpPr>
            <a:cxnSpLocks/>
          </p:cNvCxnSpPr>
          <p:nvPr/>
        </p:nvCxnSpPr>
        <p:spPr>
          <a:xfrm flipV="1">
            <a:off x="3642852" y="1548841"/>
            <a:ext cx="1578077" cy="148627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CB3ABC8-C855-C640-B7BE-564813EF69D5}"/>
              </a:ext>
            </a:extLst>
          </p:cNvPr>
          <p:cNvCxnSpPr>
            <a:cxnSpLocks/>
          </p:cNvCxnSpPr>
          <p:nvPr/>
        </p:nvCxnSpPr>
        <p:spPr>
          <a:xfrm>
            <a:off x="3450724" y="2449053"/>
            <a:ext cx="1770205" cy="2556975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3B0A479-F6F8-334E-A3F9-A334722B03F5}"/>
              </a:ext>
            </a:extLst>
          </p:cNvPr>
          <p:cNvSpPr/>
          <p:nvPr/>
        </p:nvSpPr>
        <p:spPr>
          <a:xfrm>
            <a:off x="1498139" y="5545093"/>
            <a:ext cx="9195722" cy="1181752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DDA283-6DE5-9C4B-8785-E67104B2621F}"/>
              </a:ext>
            </a:extLst>
          </p:cNvPr>
          <p:cNvSpPr txBox="1"/>
          <p:nvPr/>
        </p:nvSpPr>
        <p:spPr>
          <a:xfrm>
            <a:off x="1784531" y="5720470"/>
            <a:ext cx="86229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Mixed-Signal Bit-Partitioned MACC Array:</a:t>
            </a:r>
          </a:p>
          <a:p>
            <a:pPr algn="ctr"/>
            <a:r>
              <a:rPr lang="en-US" sz="2400" dirty="0"/>
              <a:t>A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wide</a:t>
            </a:r>
            <a:r>
              <a:rPr lang="en-US" sz="2400" dirty="0"/>
              <a:t> array of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low-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bitwidth</a:t>
            </a:r>
            <a:r>
              <a:rPr lang="en-US" sz="2400" dirty="0"/>
              <a:t> MACC units share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single</a:t>
            </a:r>
            <a:r>
              <a:rPr lang="en-US" sz="2400" dirty="0"/>
              <a:t> A/D converter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F0ED0F-4F60-6443-BA17-26DA0F54D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929" y="1517192"/>
            <a:ext cx="6666077" cy="350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505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 err="1">
                <a:solidFill>
                  <a:schemeClr val="accent5">
                    <a:lumMod val="75000"/>
                  </a:schemeClr>
                </a:solidFill>
              </a:rPr>
              <a:t>BiHiwe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Microarchitecture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AF48B50-CE3E-4249-9F08-AF4343753AF0}"/>
              </a:ext>
            </a:extLst>
          </p:cNvPr>
          <p:cNvGrpSpPr/>
          <p:nvPr/>
        </p:nvGrpSpPr>
        <p:grpSpPr>
          <a:xfrm>
            <a:off x="2576338" y="5689721"/>
            <a:ext cx="7039322" cy="1066938"/>
            <a:chOff x="2278557" y="5664298"/>
            <a:chExt cx="7039322" cy="106693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A82F93B-91C6-1C4A-BDBE-1FF3E770FAFA}"/>
                </a:ext>
              </a:extLst>
            </p:cNvPr>
            <p:cNvSpPr/>
            <p:nvPr/>
          </p:nvSpPr>
          <p:spPr>
            <a:xfrm>
              <a:off x="2278557" y="5664298"/>
              <a:ext cx="7039322" cy="1066938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0E00B81-5197-1E48-AE8C-DC29D845C452}"/>
                </a:ext>
              </a:extLst>
            </p:cNvPr>
            <p:cNvSpPr txBox="1"/>
            <p:nvPr/>
          </p:nvSpPr>
          <p:spPr>
            <a:xfrm>
              <a:off x="2682141" y="5782268"/>
              <a:ext cx="623215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Mixed-Signal Bit-Partitioned MACC Array: </a:t>
              </a:r>
              <a:r>
                <a:rPr lang="en-US" sz="2400" dirty="0">
                  <a:solidFill>
                    <a:srgbClr val="005295"/>
                  </a:solidFill>
                </a:rPr>
                <a:t>MACC </a:t>
              </a:r>
            </a:p>
            <a:p>
              <a:pPr algn="ctr"/>
              <a:r>
                <a:rPr lang="en-US" sz="2400" dirty="0">
                  <a:solidFill>
                    <a:srgbClr val="005295"/>
                  </a:solidFill>
                </a:rPr>
                <a:t>Operations and Private Accumulation 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B4F2445-9E55-F546-8C9B-BC1198E5C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483" y="1452670"/>
            <a:ext cx="6563033" cy="415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11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 err="1">
                <a:solidFill>
                  <a:schemeClr val="accent5">
                    <a:lumMod val="75000"/>
                  </a:schemeClr>
                </a:solidFill>
              </a:rPr>
              <a:t>BiHiwe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Microarchitecture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AF48B50-CE3E-4249-9F08-AF4343753AF0}"/>
              </a:ext>
            </a:extLst>
          </p:cNvPr>
          <p:cNvGrpSpPr/>
          <p:nvPr/>
        </p:nvGrpSpPr>
        <p:grpSpPr>
          <a:xfrm>
            <a:off x="2344995" y="5689721"/>
            <a:ext cx="7458384" cy="1066938"/>
            <a:chOff x="2047214" y="5664298"/>
            <a:chExt cx="7458384" cy="106693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A82F93B-91C6-1C4A-BDBE-1FF3E770FAFA}"/>
                </a:ext>
              </a:extLst>
            </p:cNvPr>
            <p:cNvSpPr/>
            <p:nvPr/>
          </p:nvSpPr>
          <p:spPr>
            <a:xfrm>
              <a:off x="2047214" y="5664298"/>
              <a:ext cx="7458384" cy="1066938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0E00B81-5197-1E48-AE8C-DC29D845C452}"/>
                </a:ext>
              </a:extLst>
            </p:cNvPr>
            <p:cNvSpPr txBox="1"/>
            <p:nvPr/>
          </p:nvSpPr>
          <p:spPr>
            <a:xfrm>
              <a:off x="2162885" y="5782268"/>
              <a:ext cx="72270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Mixed-Signal Bit-Partitioned MACC Array: </a:t>
              </a:r>
            </a:p>
            <a:p>
              <a:pPr algn="ctr"/>
              <a:r>
                <a:rPr lang="en-US" sz="2400" dirty="0">
                  <a:solidFill>
                    <a:srgbClr val="005295"/>
                  </a:solidFill>
                </a:rPr>
                <a:t>Accumulating across MACCs and starting A/D conversion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C1A718E9-E046-0D44-80C5-10C68B577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137" y="1461372"/>
            <a:ext cx="6488606" cy="411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301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Low-</a:t>
            </a:r>
            <a:r>
              <a:rPr lang="en-US" b="1" dirty="0" err="1">
                <a:solidFill>
                  <a:schemeClr val="accent5">
                    <a:lumMod val="75000"/>
                  </a:schemeClr>
                </a:solidFill>
              </a:rPr>
              <a:t>Bitwidth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 Switched-Capacitor MACC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CC68ADD7-9596-7546-9ED5-5654D91F5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9864" y="2953064"/>
            <a:ext cx="2603500" cy="419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C93D60-BF12-B94F-852C-7F1E86102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9864" y="3626994"/>
            <a:ext cx="2324100" cy="4699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F561458-A646-2E43-B475-D5D070A0A7FA}"/>
              </a:ext>
            </a:extLst>
          </p:cNvPr>
          <p:cNvSpPr/>
          <p:nvPr/>
        </p:nvSpPr>
        <p:spPr>
          <a:xfrm>
            <a:off x="7308819" y="2831278"/>
            <a:ext cx="3425589" cy="1536839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A49FFC-C77D-0149-9856-D4D6E0F3ED18}"/>
              </a:ext>
            </a:extLst>
          </p:cNvPr>
          <p:cNvSpPr txBox="1"/>
          <p:nvPr/>
        </p:nvSpPr>
        <p:spPr>
          <a:xfrm>
            <a:off x="2098103" y="5782708"/>
            <a:ext cx="7541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charge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proportional</a:t>
            </a:r>
            <a:r>
              <a:rPr lang="en-US" sz="2400" dirty="0"/>
              <a:t> to the magnitude of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X</a:t>
            </a:r>
            <a:r>
              <a:rPr lang="en-US" sz="2400" dirty="0"/>
              <a:t> is stored on </a:t>
            </a:r>
            <a:r>
              <a:rPr lang="en-US" sz="2400" dirty="0" err="1"/>
              <a:t>C</a:t>
            </a:r>
            <a:r>
              <a:rPr lang="en-US" sz="2400" baseline="-25000" dirty="0" err="1"/>
              <a:t>x</a:t>
            </a:r>
            <a:endParaRPr lang="en-US" sz="24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55CE579-F14C-174B-B150-F5C30A0CB7C6}"/>
              </a:ext>
            </a:extLst>
          </p:cNvPr>
          <p:cNvSpPr/>
          <p:nvPr/>
        </p:nvSpPr>
        <p:spPr>
          <a:xfrm>
            <a:off x="1934227" y="5636524"/>
            <a:ext cx="8389137" cy="754035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41B105A-E70D-114C-9B48-8E0A8EBE1A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119" y="1517836"/>
            <a:ext cx="5758819" cy="356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587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Low-</a:t>
            </a:r>
            <a:r>
              <a:rPr lang="en-US" b="1" dirty="0" err="1">
                <a:solidFill>
                  <a:schemeClr val="accent5">
                    <a:lumMod val="75000"/>
                  </a:schemeClr>
                </a:solidFill>
              </a:rPr>
              <a:t>Bitwidth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 Switched-Capacitor MACC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65AB12-2EC7-744F-A00C-35954E5DFBF3}"/>
              </a:ext>
            </a:extLst>
          </p:cNvPr>
          <p:cNvGrpSpPr/>
          <p:nvPr/>
        </p:nvGrpSpPr>
        <p:grpSpPr>
          <a:xfrm>
            <a:off x="6729560" y="1863197"/>
            <a:ext cx="5189493" cy="3156220"/>
            <a:chOff x="6729560" y="1538605"/>
            <a:chExt cx="5189493" cy="315622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55CE579-F14C-174B-B150-F5C30A0CB7C6}"/>
                </a:ext>
              </a:extLst>
            </p:cNvPr>
            <p:cNvSpPr/>
            <p:nvPr/>
          </p:nvSpPr>
          <p:spPr>
            <a:xfrm>
              <a:off x="6729560" y="1538605"/>
              <a:ext cx="5189493" cy="3156220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2AE5656-0E33-5849-A382-171270037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48841" y="1625089"/>
              <a:ext cx="4552900" cy="9431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91B166A-7616-5B46-B300-33C25D073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14550" y="2918710"/>
              <a:ext cx="4314415" cy="40108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CD78EFD-CC9B-1C42-B1DD-645EA61049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14550" y="3577331"/>
              <a:ext cx="4531220" cy="910580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746C893-9122-074A-9D04-CA7EE2E2B7FE}"/>
              </a:ext>
            </a:extLst>
          </p:cNvPr>
          <p:cNvGrpSpPr/>
          <p:nvPr/>
        </p:nvGrpSpPr>
        <p:grpSpPr>
          <a:xfrm>
            <a:off x="3001545" y="5513854"/>
            <a:ext cx="5924088" cy="754035"/>
            <a:chOff x="3192616" y="5107036"/>
            <a:chExt cx="5924088" cy="75403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EA49FFC-C77D-0149-9856-D4D6E0F3ED18}"/>
                </a:ext>
              </a:extLst>
            </p:cNvPr>
            <p:cNvSpPr txBox="1"/>
            <p:nvPr/>
          </p:nvSpPr>
          <p:spPr>
            <a:xfrm>
              <a:off x="3472250" y="5243252"/>
              <a:ext cx="54495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The sampled charge by </a:t>
              </a:r>
              <a:r>
                <a:rPr lang="en-US" sz="2400" dirty="0" err="1"/>
                <a:t>C</a:t>
              </a:r>
              <a:r>
                <a:rPr lang="en-US" sz="2400" baseline="-25000" dirty="0" err="1"/>
                <a:t>x</a:t>
              </a:r>
              <a:r>
                <a:rPr lang="en-US" sz="2400" dirty="0"/>
                <a:t> is </a:t>
              </a:r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shared</a:t>
              </a:r>
              <a:r>
                <a:rPr lang="en-US" sz="2400" dirty="0"/>
                <a:t> by </a:t>
              </a:r>
              <a:r>
                <a:rPr lang="en-US" sz="2400" dirty="0" err="1"/>
                <a:t>C</a:t>
              </a:r>
              <a:r>
                <a:rPr lang="en-US" sz="2400" baseline="-25000" dirty="0" err="1"/>
                <a:t>w</a:t>
              </a:r>
              <a:r>
                <a:rPr lang="en-US" sz="2400" dirty="0"/>
                <a:t> .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4A4CB08-9E1D-5C41-A12B-CD68D5A8D6F3}"/>
                </a:ext>
              </a:extLst>
            </p:cNvPr>
            <p:cNvSpPr/>
            <p:nvPr/>
          </p:nvSpPr>
          <p:spPr>
            <a:xfrm>
              <a:off x="3192616" y="5107036"/>
              <a:ext cx="5924088" cy="754035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CB2CE158-CAF0-2241-9F44-6FCD73E1C2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619" y="1629668"/>
            <a:ext cx="6094812" cy="328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15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Low-</a:t>
            </a:r>
            <a:r>
              <a:rPr lang="en-US" b="1" dirty="0" err="1">
                <a:solidFill>
                  <a:schemeClr val="accent5">
                    <a:lumMod val="75000"/>
                  </a:schemeClr>
                </a:solidFill>
              </a:rPr>
              <a:t>Bitwidth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 Switched-Capacitor MACC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F561458-A646-2E43-B475-D5D070A0A7FA}"/>
              </a:ext>
            </a:extLst>
          </p:cNvPr>
          <p:cNvSpPr/>
          <p:nvPr/>
        </p:nvSpPr>
        <p:spPr>
          <a:xfrm>
            <a:off x="6903778" y="1636747"/>
            <a:ext cx="4478455" cy="3459980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9AF6219-503E-9F4B-85F6-34B7F4D07C60}"/>
              </a:ext>
            </a:extLst>
          </p:cNvPr>
          <p:cNvGrpSpPr/>
          <p:nvPr/>
        </p:nvGrpSpPr>
        <p:grpSpPr>
          <a:xfrm>
            <a:off x="1197767" y="5440600"/>
            <a:ext cx="9940285" cy="754035"/>
            <a:chOff x="1934227" y="5636524"/>
            <a:chExt cx="9940285" cy="75403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EA49FFC-C77D-0149-9856-D4D6E0F3ED18}"/>
                </a:ext>
              </a:extLst>
            </p:cNvPr>
            <p:cNvSpPr txBox="1"/>
            <p:nvPr/>
          </p:nvSpPr>
          <p:spPr>
            <a:xfrm>
              <a:off x="1934227" y="5780307"/>
              <a:ext cx="99402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 charge </a:t>
              </a:r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proportional</a:t>
              </a:r>
              <a:r>
                <a:rPr lang="en-US" sz="2400" dirty="0"/>
                <a:t> to |X||W| is stored on </a:t>
              </a:r>
              <a:r>
                <a:rPr lang="en-US" sz="2400" dirty="0" err="1"/>
                <a:t>C</a:t>
              </a:r>
              <a:r>
                <a:rPr lang="en-US" sz="2400" baseline="-25000" dirty="0" err="1"/>
                <a:t>w</a:t>
              </a:r>
              <a:r>
                <a:rPr lang="en-US" sz="2400" baseline="-25000" dirty="0"/>
                <a:t> </a:t>
              </a:r>
              <a:r>
                <a:rPr lang="en-US" sz="2400" dirty="0"/>
                <a:t> and a </a:t>
              </a:r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multiplication</a:t>
              </a:r>
              <a:r>
                <a:rPr lang="en-US" sz="2400" dirty="0"/>
                <a:t> happens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55CE579-F14C-174B-B150-F5C30A0CB7C6}"/>
                </a:ext>
              </a:extLst>
            </p:cNvPr>
            <p:cNvSpPr/>
            <p:nvPr/>
          </p:nvSpPr>
          <p:spPr>
            <a:xfrm>
              <a:off x="1934227" y="5636524"/>
              <a:ext cx="9874694" cy="754035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24D98053-DF44-2A4C-B73C-B94527FCF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1254" y="2352530"/>
            <a:ext cx="1968500" cy="406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9DF84C-8777-0A45-944C-7242E9B12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6766" y="4371464"/>
            <a:ext cx="2603500" cy="4699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7A9C5BC-C1D3-DB44-8F5F-63A22602A0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7264" y="2075360"/>
            <a:ext cx="546100" cy="1016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5EC7F41-4884-A440-A6F6-F28AD76B66B8}"/>
              </a:ext>
            </a:extLst>
          </p:cNvPr>
          <p:cNvCxnSpPr/>
          <p:nvPr/>
        </p:nvCxnSpPr>
        <p:spPr>
          <a:xfrm flipV="1">
            <a:off x="9553433" y="2000545"/>
            <a:ext cx="1023582" cy="94364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733D92C5-45BB-3A4F-8877-13D5AF8D01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11144" y="1833684"/>
            <a:ext cx="419100" cy="2159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CBD41C-41BF-EE41-8EB2-F596E3B130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33304" y="3247271"/>
            <a:ext cx="4152900" cy="9652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1D519C5-D309-C449-A273-1F63A79177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2619" y="1629668"/>
            <a:ext cx="6094812" cy="328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534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Low-</a:t>
            </a:r>
            <a:r>
              <a:rPr lang="en-US" b="1" dirty="0" err="1">
                <a:solidFill>
                  <a:schemeClr val="accent5">
                    <a:lumMod val="75000"/>
                  </a:schemeClr>
                </a:solidFill>
              </a:rPr>
              <a:t>Bitwidth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 Switched-Capacitor MACC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9AF6219-503E-9F4B-85F6-34B7F4D07C60}"/>
              </a:ext>
            </a:extLst>
          </p:cNvPr>
          <p:cNvGrpSpPr/>
          <p:nvPr/>
        </p:nvGrpSpPr>
        <p:grpSpPr>
          <a:xfrm>
            <a:off x="1306951" y="5440600"/>
            <a:ext cx="9874694" cy="754035"/>
            <a:chOff x="2043411" y="5636524"/>
            <a:chExt cx="9874694" cy="75403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EA49FFC-C77D-0149-9856-D4D6E0F3ED18}"/>
                </a:ext>
              </a:extLst>
            </p:cNvPr>
            <p:cNvSpPr txBox="1"/>
            <p:nvPr/>
          </p:nvSpPr>
          <p:spPr>
            <a:xfrm>
              <a:off x="2542914" y="5780540"/>
              <a:ext cx="90678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The sampled charge by </a:t>
              </a:r>
              <a:r>
                <a:rPr lang="en-US" sz="2400" dirty="0" err="1"/>
                <a:t>C</a:t>
              </a:r>
              <a:r>
                <a:rPr lang="en-US" sz="2400" baseline="-25000" dirty="0" err="1"/>
                <a:t>w</a:t>
              </a:r>
              <a:r>
                <a:rPr lang="en-US" sz="2400" dirty="0"/>
                <a:t> is transferred to C</a:t>
              </a:r>
              <a:r>
                <a:rPr lang="en-US" sz="2400" baseline="-25000" dirty="0"/>
                <a:t>ACC </a:t>
              </a:r>
              <a:r>
                <a:rPr lang="en-US" sz="2400" dirty="0"/>
                <a:t> and </a:t>
              </a:r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accumulated</a:t>
              </a:r>
              <a:r>
                <a:rPr lang="en-US" sz="2400" dirty="0"/>
                <a:t> there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55CE579-F14C-174B-B150-F5C30A0CB7C6}"/>
                </a:ext>
              </a:extLst>
            </p:cNvPr>
            <p:cNvSpPr/>
            <p:nvPr/>
          </p:nvSpPr>
          <p:spPr>
            <a:xfrm>
              <a:off x="2043411" y="5636524"/>
              <a:ext cx="9874694" cy="754035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05FFED76-F05E-DD45-8059-0CA962200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10" y="1653105"/>
            <a:ext cx="6812824" cy="27005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D9DB493-066C-F94E-8019-1CB1BF942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8568" y="3028512"/>
            <a:ext cx="4162727" cy="84932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4239FB1-1A4C-6A42-8999-444C50C164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0030" y="2030706"/>
            <a:ext cx="2170491" cy="335535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38D4B9E-F27C-1342-AE24-DEE07B8EEA46}"/>
              </a:ext>
            </a:extLst>
          </p:cNvPr>
          <p:cNvCxnSpPr/>
          <p:nvPr/>
        </p:nvCxnSpPr>
        <p:spPr>
          <a:xfrm flipV="1">
            <a:off x="9751596" y="3078201"/>
            <a:ext cx="1023582" cy="943649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8DE12155-D29D-A945-A345-AD2EE3FB51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74321" y="2804442"/>
            <a:ext cx="152400" cy="3175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5196BEF-EBD6-4548-A300-66E33E8F7FA9}"/>
              </a:ext>
            </a:extLst>
          </p:cNvPr>
          <p:cNvSpPr/>
          <p:nvPr/>
        </p:nvSpPr>
        <p:spPr>
          <a:xfrm>
            <a:off x="7469874" y="1903626"/>
            <a:ext cx="4389488" cy="2450010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89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Low-</a:t>
            </a:r>
            <a:r>
              <a:rPr lang="en-US" b="1" dirty="0" err="1">
                <a:solidFill>
                  <a:schemeClr val="accent5">
                    <a:lumMod val="75000"/>
                  </a:schemeClr>
                </a:solidFill>
              </a:rPr>
              <a:t>Bitwidth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 Switched-Capacitor MACC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9AF6219-503E-9F4B-85F6-34B7F4D07C60}"/>
              </a:ext>
            </a:extLst>
          </p:cNvPr>
          <p:cNvGrpSpPr/>
          <p:nvPr/>
        </p:nvGrpSpPr>
        <p:grpSpPr>
          <a:xfrm>
            <a:off x="1293302" y="5486350"/>
            <a:ext cx="9874694" cy="1045495"/>
            <a:chOff x="1934227" y="5636524"/>
            <a:chExt cx="9874694" cy="104549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EA49FFC-C77D-0149-9856-D4D6E0F3ED18}"/>
                </a:ext>
              </a:extLst>
            </p:cNvPr>
            <p:cNvSpPr txBox="1"/>
            <p:nvPr/>
          </p:nvSpPr>
          <p:spPr>
            <a:xfrm>
              <a:off x="3090570" y="5743772"/>
              <a:ext cx="756200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While the result of the multiplication is being accumulated,</a:t>
              </a:r>
            </a:p>
            <a:p>
              <a:pPr algn="ctr"/>
              <a:r>
                <a:rPr lang="en-US" sz="2400" dirty="0"/>
                <a:t> a new input is sampled and a new round begins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55CE579-F14C-174B-B150-F5C30A0CB7C6}"/>
                </a:ext>
              </a:extLst>
            </p:cNvPr>
            <p:cNvSpPr/>
            <p:nvPr/>
          </p:nvSpPr>
          <p:spPr>
            <a:xfrm>
              <a:off x="1934227" y="5636524"/>
              <a:ext cx="9874694" cy="1045495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05FFED76-F05E-DD45-8059-0CA962200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10" y="1653105"/>
            <a:ext cx="6812824" cy="270053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D7B8703-DED5-8548-A0B0-9F39C2E3B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296" y="2256517"/>
            <a:ext cx="4417688" cy="92463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97BF5F2-BEE3-C54D-9E90-766874D48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7296" y="3266485"/>
            <a:ext cx="4155137" cy="92463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C12B91B-0C6C-354A-B7EC-A8577C5C1B8E}"/>
              </a:ext>
            </a:extLst>
          </p:cNvPr>
          <p:cNvSpPr/>
          <p:nvPr/>
        </p:nvSpPr>
        <p:spPr>
          <a:xfrm>
            <a:off x="7287904" y="2060814"/>
            <a:ext cx="4722126" cy="2292821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761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 err="1">
                <a:solidFill>
                  <a:schemeClr val="accent5">
                    <a:lumMod val="75000"/>
                  </a:schemeClr>
                </a:solidFill>
              </a:rPr>
              <a:t>BiHiwe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Microarchitecture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1996FAA-B2DD-544C-AE17-C6C7E4BDA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63" y="2264579"/>
            <a:ext cx="5002907" cy="23288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CFEC1C9-2EA1-C745-BFD0-C04612743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230" y="1578255"/>
            <a:ext cx="5002907" cy="396948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F7ACB89-604F-3745-B443-FD5A94D10A95}"/>
              </a:ext>
            </a:extLst>
          </p:cNvPr>
          <p:cNvGrpSpPr/>
          <p:nvPr/>
        </p:nvGrpSpPr>
        <p:grpSpPr>
          <a:xfrm>
            <a:off x="1396047" y="5737120"/>
            <a:ext cx="3318537" cy="707923"/>
            <a:chOff x="1165122" y="5737122"/>
            <a:chExt cx="3318537" cy="70792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F38DD3-3669-0E4B-8711-79E2209C40C9}"/>
                </a:ext>
              </a:extLst>
            </p:cNvPr>
            <p:cNvSpPr/>
            <p:nvPr/>
          </p:nvSpPr>
          <p:spPr>
            <a:xfrm>
              <a:off x="1165123" y="5737122"/>
              <a:ext cx="3318536" cy="707923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EAD008B-797E-DA49-B6A5-9B4609242E51}"/>
                </a:ext>
              </a:extLst>
            </p:cNvPr>
            <p:cNvSpPr txBox="1"/>
            <p:nvPr/>
          </p:nvSpPr>
          <p:spPr>
            <a:xfrm>
              <a:off x="1165122" y="5860250"/>
              <a:ext cx="33185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Basic Dot-Product Engine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149DA3E-B1F4-5D4B-88AE-F9914990650A}"/>
              </a:ext>
            </a:extLst>
          </p:cNvPr>
          <p:cNvSpPr/>
          <p:nvPr/>
        </p:nvSpPr>
        <p:spPr>
          <a:xfrm>
            <a:off x="7152968" y="5737120"/>
            <a:ext cx="3642983" cy="914403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DBB100-5C09-4D46-9A19-39B809D3F02C}"/>
              </a:ext>
            </a:extLst>
          </p:cNvPr>
          <p:cNvSpPr txBox="1"/>
          <p:nvPr/>
        </p:nvSpPr>
        <p:spPr>
          <a:xfrm>
            <a:off x="7355265" y="5778822"/>
            <a:ext cx="32383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Our Dot-Product Engine:</a:t>
            </a:r>
          </a:p>
          <a:p>
            <a:pPr algn="ctr"/>
            <a:r>
              <a:rPr lang="en-US" sz="2400" dirty="0"/>
              <a:t>MS-WAGG</a:t>
            </a:r>
          </a:p>
        </p:txBody>
      </p:sp>
    </p:spTree>
    <p:extLst>
      <p:ext uri="{BB962C8B-B14F-4D97-AF65-F5344CB8AC3E}">
        <p14:creationId xmlns:p14="http://schemas.microsoft.com/office/powerpoint/2010/main" val="1278557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105084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 err="1">
                <a:solidFill>
                  <a:schemeClr val="accent5">
                    <a:lumMod val="75000"/>
                  </a:schemeClr>
                </a:solidFill>
              </a:rPr>
              <a:t>BiHiwe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Microarchitecture: Design Decisions &amp; Tradeoffs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C50EA48A-5E11-A14A-8840-E61DE6F81D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987" y="1504388"/>
            <a:ext cx="9058026" cy="407050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DAAC625-5FCE-9340-BBB5-A21635DD3C02}"/>
              </a:ext>
            </a:extLst>
          </p:cNvPr>
          <p:cNvGrpSpPr/>
          <p:nvPr/>
        </p:nvGrpSpPr>
        <p:grpSpPr>
          <a:xfrm>
            <a:off x="2182761" y="5840359"/>
            <a:ext cx="7492181" cy="707923"/>
            <a:chOff x="-1088848" y="5737122"/>
            <a:chExt cx="7492181" cy="70792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A8F2667-3F97-8F49-B2D3-B092EB9EA354}"/>
                </a:ext>
              </a:extLst>
            </p:cNvPr>
            <p:cNvSpPr/>
            <p:nvPr/>
          </p:nvSpPr>
          <p:spPr>
            <a:xfrm>
              <a:off x="-1088848" y="5737122"/>
              <a:ext cx="7492181" cy="707923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A694091-5C28-8844-AF72-7B2D251B3F34}"/>
                </a:ext>
              </a:extLst>
            </p:cNvPr>
            <p:cNvSpPr txBox="1"/>
            <p:nvPr/>
          </p:nvSpPr>
          <p:spPr>
            <a:xfrm>
              <a:off x="1165122" y="5860250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D147B9C-70F3-E846-99B6-FA6F13799F24}"/>
              </a:ext>
            </a:extLst>
          </p:cNvPr>
          <p:cNvSpPr txBox="1"/>
          <p:nvPr/>
        </p:nvSpPr>
        <p:spPr>
          <a:xfrm>
            <a:off x="2996766" y="5961596"/>
            <a:ext cx="58641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Improvement in Power; Step-by-Step Analysis</a:t>
            </a:r>
          </a:p>
        </p:txBody>
      </p:sp>
    </p:spTree>
    <p:extLst>
      <p:ext uri="{BB962C8B-B14F-4D97-AF65-F5344CB8AC3E}">
        <p14:creationId xmlns:p14="http://schemas.microsoft.com/office/powerpoint/2010/main" val="1778962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610" y="136525"/>
            <a:ext cx="11534780" cy="1325563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Challenges in Analog Computing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1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73B71F6-AB24-BA42-AC18-B386EAA6B988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FA0DD048-EEFA-924F-BFC4-4E3445B47D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5535C83-010A-FA41-8091-72E04C88ACCC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9" name="Cloud 8">
            <a:extLst>
              <a:ext uri="{FF2B5EF4-FFF2-40B4-BE49-F238E27FC236}">
                <a16:creationId xmlns:a16="http://schemas.microsoft.com/office/drawing/2014/main" id="{62DB4CEB-8355-494F-833F-3CF5AB97DBBD}"/>
              </a:ext>
            </a:extLst>
          </p:cNvPr>
          <p:cNvSpPr/>
          <p:nvPr/>
        </p:nvSpPr>
        <p:spPr>
          <a:xfrm>
            <a:off x="4556377" y="1815576"/>
            <a:ext cx="2710548" cy="1482160"/>
          </a:xfrm>
          <a:prstGeom prst="cloud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Challenges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6215C492-D3AE-8E4A-9449-AA3DDFE4EB53}"/>
              </a:ext>
            </a:extLst>
          </p:cNvPr>
          <p:cNvSpPr/>
          <p:nvPr/>
        </p:nvSpPr>
        <p:spPr>
          <a:xfrm rot="12112743">
            <a:off x="3850738" y="2168223"/>
            <a:ext cx="753880" cy="294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ECD2A2C-272A-DA41-BC84-0D6FBE5ECD31}"/>
              </a:ext>
            </a:extLst>
          </p:cNvPr>
          <p:cNvGrpSpPr/>
          <p:nvPr/>
        </p:nvGrpSpPr>
        <p:grpSpPr>
          <a:xfrm>
            <a:off x="978905" y="1682754"/>
            <a:ext cx="2872005" cy="887074"/>
            <a:chOff x="447536" y="4247387"/>
            <a:chExt cx="2872005" cy="88707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83A45E2-C8B4-E64D-A1EA-897D5C7AA3D5}"/>
                </a:ext>
              </a:extLst>
            </p:cNvPr>
            <p:cNvSpPr/>
            <p:nvPr/>
          </p:nvSpPr>
          <p:spPr>
            <a:xfrm>
              <a:off x="447536" y="4247387"/>
              <a:ext cx="2872004" cy="887074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C2AEB70-AA06-6B46-8866-D43E39156D34}"/>
                </a:ext>
              </a:extLst>
            </p:cNvPr>
            <p:cNvSpPr txBox="1"/>
            <p:nvPr/>
          </p:nvSpPr>
          <p:spPr>
            <a:xfrm>
              <a:off x="447536" y="4273129"/>
              <a:ext cx="28720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Limited range of </a:t>
              </a:r>
            </a:p>
            <a:p>
              <a:pPr algn="ctr"/>
              <a:r>
                <a:rPr lang="en-US" sz="2400" dirty="0"/>
                <a:t>information encoding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81CB3F-CB96-AA47-AAED-C78AF84C6E5C}"/>
              </a:ext>
            </a:extLst>
          </p:cNvPr>
          <p:cNvGrpSpPr/>
          <p:nvPr/>
        </p:nvGrpSpPr>
        <p:grpSpPr>
          <a:xfrm>
            <a:off x="8009005" y="1705584"/>
            <a:ext cx="3204089" cy="887074"/>
            <a:chOff x="1442729" y="4819749"/>
            <a:chExt cx="3204089" cy="88707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24BA33C-FEED-AA4F-BEC6-EDB1092BD417}"/>
                </a:ext>
              </a:extLst>
            </p:cNvPr>
            <p:cNvSpPr/>
            <p:nvPr/>
          </p:nvSpPr>
          <p:spPr>
            <a:xfrm>
              <a:off x="1442729" y="4819749"/>
              <a:ext cx="3204089" cy="887074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2082661-B780-2042-AF99-5D4F39EB40A0}"/>
                </a:ext>
              </a:extLst>
            </p:cNvPr>
            <p:cNvSpPr txBox="1"/>
            <p:nvPr/>
          </p:nvSpPr>
          <p:spPr>
            <a:xfrm>
              <a:off x="1671909" y="5005980"/>
              <a:ext cx="29086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Susceptibility to noise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D8AD331-3C71-9047-B141-6B9EC81A2B09}"/>
              </a:ext>
            </a:extLst>
          </p:cNvPr>
          <p:cNvGrpSpPr/>
          <p:nvPr/>
        </p:nvGrpSpPr>
        <p:grpSpPr>
          <a:xfrm>
            <a:off x="4163095" y="3966926"/>
            <a:ext cx="3350506" cy="962175"/>
            <a:chOff x="432049" y="2722882"/>
            <a:chExt cx="3350506" cy="96217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484AF23-29EE-5E4B-98D0-69A286F3E687}"/>
                </a:ext>
              </a:extLst>
            </p:cNvPr>
            <p:cNvSpPr/>
            <p:nvPr/>
          </p:nvSpPr>
          <p:spPr>
            <a:xfrm>
              <a:off x="432049" y="2722882"/>
              <a:ext cx="3257322" cy="962175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9FF3F9-0AE2-154D-A153-879BA4FA820D}"/>
                </a:ext>
              </a:extLst>
            </p:cNvPr>
            <p:cNvSpPr txBox="1"/>
            <p:nvPr/>
          </p:nvSpPr>
          <p:spPr>
            <a:xfrm>
              <a:off x="733707" y="2788470"/>
              <a:ext cx="304884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Analog to Digital (A/D) </a:t>
              </a:r>
            </a:p>
            <a:p>
              <a:pPr algn="ctr"/>
              <a:r>
                <a:rPr lang="en-US" sz="2400" dirty="0"/>
                <a:t>Conversion overheads</a:t>
              </a:r>
            </a:p>
          </p:txBody>
        </p:sp>
      </p:grpSp>
      <p:sp>
        <p:nvSpPr>
          <p:cNvPr id="22" name="Right Arrow 21">
            <a:extLst>
              <a:ext uri="{FF2B5EF4-FFF2-40B4-BE49-F238E27FC236}">
                <a16:creationId xmlns:a16="http://schemas.microsoft.com/office/drawing/2014/main" id="{B211D33D-8D2A-B345-BCD5-864899E385BD}"/>
              </a:ext>
            </a:extLst>
          </p:cNvPr>
          <p:cNvSpPr/>
          <p:nvPr/>
        </p:nvSpPr>
        <p:spPr>
          <a:xfrm rot="5400000">
            <a:off x="5614607" y="3484553"/>
            <a:ext cx="668210" cy="294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C0375FB1-7D2C-4E40-9D6C-82627A0980D0}"/>
              </a:ext>
            </a:extLst>
          </p:cNvPr>
          <p:cNvSpPr/>
          <p:nvPr/>
        </p:nvSpPr>
        <p:spPr>
          <a:xfrm rot="20462978">
            <a:off x="7247625" y="2213987"/>
            <a:ext cx="753880" cy="294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23AB3C-DE3C-C149-9D0C-E5F19B526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347" y="1755418"/>
            <a:ext cx="314896" cy="31489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E1337B4-190F-8E47-ADD9-4285B9154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2080" y="1755418"/>
            <a:ext cx="314896" cy="31489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1E888D4-6BC3-4842-B85A-C15D24749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557" y="4046134"/>
            <a:ext cx="314896" cy="31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943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105084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 err="1">
                <a:solidFill>
                  <a:schemeClr val="accent5">
                    <a:lumMod val="75000"/>
                  </a:schemeClr>
                </a:solidFill>
              </a:rPr>
              <a:t>BiHiwe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Microarchitecture: Design Decisions &amp; Tradeoffs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DAAC625-5FCE-9340-BBB5-A21635DD3C02}"/>
              </a:ext>
            </a:extLst>
          </p:cNvPr>
          <p:cNvGrpSpPr/>
          <p:nvPr/>
        </p:nvGrpSpPr>
        <p:grpSpPr>
          <a:xfrm>
            <a:off x="2182761" y="5840359"/>
            <a:ext cx="7492181" cy="707923"/>
            <a:chOff x="-1088848" y="5737122"/>
            <a:chExt cx="7492181" cy="70792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A8F2667-3F97-8F49-B2D3-B092EB9EA354}"/>
                </a:ext>
              </a:extLst>
            </p:cNvPr>
            <p:cNvSpPr/>
            <p:nvPr/>
          </p:nvSpPr>
          <p:spPr>
            <a:xfrm>
              <a:off x="-1088848" y="5737122"/>
              <a:ext cx="7492181" cy="707923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A694091-5C28-8844-AF72-7B2D251B3F34}"/>
                </a:ext>
              </a:extLst>
            </p:cNvPr>
            <p:cNvSpPr txBox="1"/>
            <p:nvPr/>
          </p:nvSpPr>
          <p:spPr>
            <a:xfrm>
              <a:off x="1165122" y="5860250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2400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D147B9C-70F3-E846-99B6-FA6F13799F24}"/>
              </a:ext>
            </a:extLst>
          </p:cNvPr>
          <p:cNvSpPr txBox="1"/>
          <p:nvPr/>
        </p:nvSpPr>
        <p:spPr>
          <a:xfrm>
            <a:off x="2996766" y="5961596"/>
            <a:ext cx="5655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Improvement in Area; Step-by-Step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D19EA8-CB77-EC41-BCA9-8DE32F532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543" y="1660845"/>
            <a:ext cx="8674913" cy="353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9098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 err="1">
                <a:solidFill>
                  <a:schemeClr val="accent5">
                    <a:lumMod val="75000"/>
                  </a:schemeClr>
                </a:solidFill>
              </a:rPr>
              <a:t>BiHiwe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Hierarchical Clustered Architecture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88417B9-BE70-E84A-B651-EE1981DDB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445" y="1474887"/>
            <a:ext cx="8617110" cy="5293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080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Mixed-Signal Non-Idealities and Their Mitigation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5297B4C1-3C56-2B49-A23C-5B576F549518}"/>
              </a:ext>
            </a:extLst>
          </p:cNvPr>
          <p:cNvSpPr/>
          <p:nvPr/>
        </p:nvSpPr>
        <p:spPr>
          <a:xfrm>
            <a:off x="425599" y="2697214"/>
            <a:ext cx="2806094" cy="1549417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38A29F-F22B-BD40-A585-3EA411A37405}"/>
              </a:ext>
            </a:extLst>
          </p:cNvPr>
          <p:cNvSpPr txBox="1"/>
          <p:nvPr/>
        </p:nvSpPr>
        <p:spPr>
          <a:xfrm>
            <a:off x="730621" y="2828835"/>
            <a:ext cx="21960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Charge-Domain </a:t>
            </a:r>
          </a:p>
          <a:p>
            <a:pPr algn="ctr"/>
            <a:r>
              <a:rPr lang="en-US" sz="2400" dirty="0"/>
              <a:t>Computation</a:t>
            </a:r>
          </a:p>
          <a:p>
            <a:pPr algn="ctr"/>
            <a:r>
              <a:rPr lang="en-US" sz="2400" dirty="0"/>
              <a:t>Non-Idealities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94FD916-EDE3-6845-8418-DD3587324F4C}"/>
              </a:ext>
            </a:extLst>
          </p:cNvPr>
          <p:cNvSpPr/>
          <p:nvPr/>
        </p:nvSpPr>
        <p:spPr>
          <a:xfrm rot="20222858">
            <a:off x="3212476" y="2255060"/>
            <a:ext cx="1288636" cy="4140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F71468FD-4F02-574D-BD9E-C3D938E5F533}"/>
              </a:ext>
            </a:extLst>
          </p:cNvPr>
          <p:cNvSpPr/>
          <p:nvPr/>
        </p:nvSpPr>
        <p:spPr>
          <a:xfrm rot="971195">
            <a:off x="3236941" y="4236164"/>
            <a:ext cx="1288636" cy="4140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1A6D7F-1373-4F40-AFE9-9242FBC2AE82}"/>
              </a:ext>
            </a:extLst>
          </p:cNvPr>
          <p:cNvSpPr/>
          <p:nvPr/>
        </p:nvSpPr>
        <p:spPr>
          <a:xfrm>
            <a:off x="4460629" y="1589344"/>
            <a:ext cx="2348206" cy="1404736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AFC7F3-FC87-7C46-BAA0-45110A9682DF}"/>
              </a:ext>
            </a:extLst>
          </p:cNvPr>
          <p:cNvSpPr/>
          <p:nvPr/>
        </p:nvSpPr>
        <p:spPr>
          <a:xfrm>
            <a:off x="4506360" y="3740796"/>
            <a:ext cx="2299276" cy="1404735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50D7E5-5279-6448-99DE-94F904F3A896}"/>
              </a:ext>
            </a:extLst>
          </p:cNvPr>
          <p:cNvSpPr txBox="1"/>
          <p:nvPr/>
        </p:nvSpPr>
        <p:spPr>
          <a:xfrm>
            <a:off x="4657968" y="1995960"/>
            <a:ext cx="1996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Thermal Noise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821205-D125-0746-A094-45893F8091D6}"/>
              </a:ext>
            </a:extLst>
          </p:cNvPr>
          <p:cNvSpPr txBox="1"/>
          <p:nvPr/>
        </p:nvSpPr>
        <p:spPr>
          <a:xfrm>
            <a:off x="4626099" y="4027664"/>
            <a:ext cx="2059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Incomplete </a:t>
            </a:r>
          </a:p>
          <a:p>
            <a:pPr algn="ctr"/>
            <a:r>
              <a:rPr lang="en-US" sz="2400" dirty="0"/>
              <a:t>Charge Sharing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663227-918B-B840-83C6-94C94D84EB9C}"/>
              </a:ext>
            </a:extLst>
          </p:cNvPr>
          <p:cNvSpPr/>
          <p:nvPr/>
        </p:nvSpPr>
        <p:spPr>
          <a:xfrm>
            <a:off x="1531994" y="5710691"/>
            <a:ext cx="8699812" cy="997417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8A4198-B97A-2A4F-B77B-E9A28382A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04" y="5764803"/>
            <a:ext cx="348230" cy="34823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95A0008-468E-D549-884D-95EFF718AF0C}"/>
              </a:ext>
            </a:extLst>
          </p:cNvPr>
          <p:cNvSpPr txBox="1"/>
          <p:nvPr/>
        </p:nvSpPr>
        <p:spPr>
          <a:xfrm>
            <a:off x="2134309" y="5793900"/>
            <a:ext cx="72557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Injecting the non-idealities to the model and fine-tuning </a:t>
            </a:r>
          </a:p>
          <a:p>
            <a:pPr algn="ctr"/>
            <a:r>
              <a:rPr lang="en-US" sz="2400" dirty="0"/>
              <a:t>the parameters of the model by retraining the network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F3B30D1-597C-2745-BEF2-7A832B051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6588" y="1551344"/>
            <a:ext cx="4108253" cy="157616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BC139CD-E706-894B-8CC2-9E97274BFC84}"/>
              </a:ext>
            </a:extLst>
          </p:cNvPr>
          <p:cNvSpPr/>
          <p:nvPr/>
        </p:nvSpPr>
        <p:spPr>
          <a:xfrm>
            <a:off x="7388041" y="1478499"/>
            <a:ext cx="4249808" cy="1741777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A438C44F-4508-E244-BDBE-DB5C9026C55A}"/>
              </a:ext>
            </a:extLst>
          </p:cNvPr>
          <p:cNvSpPr/>
          <p:nvPr/>
        </p:nvSpPr>
        <p:spPr>
          <a:xfrm>
            <a:off x="6834152" y="2190747"/>
            <a:ext cx="528572" cy="2603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0C183920-ABD1-0942-AB5E-A4AF9ED8BEFD}"/>
              </a:ext>
            </a:extLst>
          </p:cNvPr>
          <p:cNvSpPr/>
          <p:nvPr/>
        </p:nvSpPr>
        <p:spPr>
          <a:xfrm>
            <a:off x="6820108" y="4312981"/>
            <a:ext cx="551708" cy="2603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3594291-771E-2E4B-A5F8-CC469DA51A85}"/>
              </a:ext>
            </a:extLst>
          </p:cNvPr>
          <p:cNvSpPr/>
          <p:nvPr/>
        </p:nvSpPr>
        <p:spPr>
          <a:xfrm>
            <a:off x="7393529" y="3337671"/>
            <a:ext cx="4249808" cy="2148678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52416E0-DAD0-3340-9114-C7D7970298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4439" y="3377427"/>
            <a:ext cx="2897113" cy="206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254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Mixed-Signal Non-Idealities and Their Mitigation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FC40BCAB-D4B0-5941-844C-3E31DA6B7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7216" y="6095307"/>
            <a:ext cx="609600" cy="190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7EABD6D-0843-954A-ACA1-5A05649A0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215" y="5251338"/>
            <a:ext cx="457202" cy="61918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77D20DC-5629-934A-8D82-E26D4B727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5567" y="3686394"/>
            <a:ext cx="457202" cy="48583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3A9D2F5-4EE8-B14C-898C-C5EDE67F4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215" y="2356154"/>
            <a:ext cx="457201" cy="61918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7193FD3-4A57-C448-AB07-C11F35A852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2133556" y="1338656"/>
            <a:ext cx="1783080" cy="2187244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9179CDD-A915-0D4C-A871-3E95715A929B}"/>
              </a:ext>
            </a:extLst>
          </p:cNvPr>
          <p:cNvSpPr/>
          <p:nvPr/>
        </p:nvSpPr>
        <p:spPr>
          <a:xfrm>
            <a:off x="5948377" y="5714702"/>
            <a:ext cx="3362979" cy="1036770"/>
          </a:xfrm>
          <a:prstGeom prst="roundRect">
            <a:avLst/>
          </a:prstGeom>
          <a:solidFill>
            <a:srgbClr val="C7E7C8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Back propagate the error through the fully-precise neural network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0A9C852D-2B54-E945-981E-1AE8E7F1192B}"/>
              </a:ext>
            </a:extLst>
          </p:cNvPr>
          <p:cNvSpPr/>
          <p:nvPr/>
        </p:nvSpPr>
        <p:spPr>
          <a:xfrm>
            <a:off x="5933138" y="4093289"/>
            <a:ext cx="3375641" cy="1199579"/>
          </a:xfrm>
          <a:prstGeom prst="roundRect">
            <a:avLst/>
          </a:prstGeom>
          <a:solidFill>
            <a:srgbClr val="CDE0F4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Calculate the output error from the circuitry non-idealities</a:t>
            </a:r>
            <a:br>
              <a:rPr lang="en-US" sz="2000" dirty="0">
                <a:solidFill>
                  <a:srgbClr val="000000"/>
                </a:solidFill>
              </a:rPr>
            </a:br>
            <a:r>
              <a:rPr lang="en-US" sz="2000" dirty="0">
                <a:solidFill>
                  <a:srgbClr val="000000"/>
                </a:solidFill>
              </a:rPr>
              <a:t>neural network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5705C498-446B-ED4C-979D-5625A428E5C3}"/>
              </a:ext>
            </a:extLst>
          </p:cNvPr>
          <p:cNvSpPr/>
          <p:nvPr/>
        </p:nvSpPr>
        <p:spPr>
          <a:xfrm>
            <a:off x="5884877" y="2870504"/>
            <a:ext cx="3362979" cy="856278"/>
          </a:xfrm>
          <a:prstGeom prst="roundRect">
            <a:avLst/>
          </a:prstGeom>
          <a:solidFill>
            <a:srgbClr val="CDDFF3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Input the training data to the discretized neural network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CD72F122-BCDA-B543-BD94-70574EE6B2B3}"/>
              </a:ext>
            </a:extLst>
          </p:cNvPr>
          <p:cNvSpPr/>
          <p:nvPr/>
        </p:nvSpPr>
        <p:spPr>
          <a:xfrm>
            <a:off x="6361146" y="1646826"/>
            <a:ext cx="2463837" cy="791879"/>
          </a:xfrm>
          <a:prstGeom prst="roundRect">
            <a:avLst/>
          </a:prstGeom>
          <a:solidFill>
            <a:srgbClr val="C4E6C6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Train a fully-precise neural network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242FB06C-1B30-0B4A-B63E-29B9A9EF42A9}"/>
              </a:ext>
            </a:extLst>
          </p:cNvPr>
          <p:cNvSpPr txBox="1">
            <a:spLocks/>
          </p:cNvSpPr>
          <p:nvPr/>
        </p:nvSpPr>
        <p:spPr>
          <a:xfrm>
            <a:off x="1210277" y="3485184"/>
            <a:ext cx="3715807" cy="447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Noisy Network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DA35A34-0513-1F4A-9D08-325D1F6ADB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8749" y="3208173"/>
            <a:ext cx="190500" cy="30607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54040E3-D2DA-DE47-95D8-729308BCD9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4150" y="3102942"/>
            <a:ext cx="592666" cy="3556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7AE7C93-ADB0-1048-ACF5-C5E651700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2133556" y="4124651"/>
            <a:ext cx="1783080" cy="2187244"/>
          </a:xfrm>
          <a:prstGeom prst="rect">
            <a:avLst/>
          </a:prstGeom>
        </p:spPr>
      </p:pic>
      <p:sp>
        <p:nvSpPr>
          <p:cNvPr id="37" name="Title 1">
            <a:extLst>
              <a:ext uri="{FF2B5EF4-FFF2-40B4-BE49-F238E27FC236}">
                <a16:creationId xmlns:a16="http://schemas.microsoft.com/office/drawing/2014/main" id="{7959D8E4-C415-0B47-84FD-AA09758721CC}"/>
              </a:ext>
            </a:extLst>
          </p:cNvPr>
          <p:cNvSpPr txBox="1">
            <a:spLocks/>
          </p:cNvSpPr>
          <p:nvPr/>
        </p:nvSpPr>
        <p:spPr>
          <a:xfrm>
            <a:off x="1590240" y="6238177"/>
            <a:ext cx="3110655" cy="447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Ideal Network</a:t>
            </a:r>
          </a:p>
        </p:txBody>
      </p:sp>
      <p:sp>
        <p:nvSpPr>
          <p:cNvPr id="22" name="Left Arrow 21">
            <a:extLst>
              <a:ext uri="{FF2B5EF4-FFF2-40B4-BE49-F238E27FC236}">
                <a16:creationId xmlns:a16="http://schemas.microsoft.com/office/drawing/2014/main" id="{3513D1EC-0FBB-CC42-B314-3E9AAD8360D5}"/>
              </a:ext>
            </a:extLst>
          </p:cNvPr>
          <p:cNvSpPr/>
          <p:nvPr/>
        </p:nvSpPr>
        <p:spPr>
          <a:xfrm rot="10800000">
            <a:off x="1547907" y="1450185"/>
            <a:ext cx="2911089" cy="1978815"/>
          </a:xfrm>
          <a:prstGeom prst="leftArrow">
            <a:avLst/>
          </a:prstGeom>
          <a:gradFill flip="none" rotWithShape="1">
            <a:gsLst>
              <a:gs pos="0">
                <a:srgbClr val="558ED5">
                  <a:alpha val="31000"/>
                </a:srgbClr>
              </a:gs>
              <a:gs pos="100000">
                <a:srgbClr val="FFFFFF">
                  <a:alpha val="3100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 Arrow 23">
            <a:extLst>
              <a:ext uri="{FF2B5EF4-FFF2-40B4-BE49-F238E27FC236}">
                <a16:creationId xmlns:a16="http://schemas.microsoft.com/office/drawing/2014/main" id="{92524FF9-0694-0C4D-8F56-4AA35C19481C}"/>
              </a:ext>
            </a:extLst>
          </p:cNvPr>
          <p:cNvSpPr/>
          <p:nvPr/>
        </p:nvSpPr>
        <p:spPr>
          <a:xfrm>
            <a:off x="1470100" y="4236180"/>
            <a:ext cx="2911089" cy="1978815"/>
          </a:xfrm>
          <a:prstGeom prst="leftArrow">
            <a:avLst/>
          </a:prstGeom>
          <a:gradFill flip="none" rotWithShape="1">
            <a:gsLst>
              <a:gs pos="0">
                <a:srgbClr val="008000">
                  <a:alpha val="20000"/>
                </a:srgbClr>
              </a:gs>
              <a:gs pos="100000">
                <a:srgbClr val="FFFFFF">
                  <a:alpha val="2000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089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small" dirty="0" err="1">
                <a:solidFill>
                  <a:schemeClr val="accent5">
                    <a:lumMod val="75000"/>
                  </a:schemeClr>
                </a:solidFill>
              </a:rPr>
              <a:t>BiHiwe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Compilation Stack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0576741-D9BA-F540-99CC-6C81870D3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515" y="1487801"/>
            <a:ext cx="7808969" cy="499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3676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Methodology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AA94732-5ECC-E74B-AB22-BEC34DC2195C}"/>
              </a:ext>
            </a:extLst>
          </p:cNvPr>
          <p:cNvSpPr/>
          <p:nvPr/>
        </p:nvSpPr>
        <p:spPr>
          <a:xfrm>
            <a:off x="326710" y="1445931"/>
            <a:ext cx="4486939" cy="694489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Analog Components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0A7989-59DE-8648-8BA1-A630D6383A10}"/>
              </a:ext>
            </a:extLst>
          </p:cNvPr>
          <p:cNvSpPr txBox="1"/>
          <p:nvPr/>
        </p:nvSpPr>
        <p:spPr>
          <a:xfrm>
            <a:off x="520995" y="2120640"/>
            <a:ext cx="92469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Switched-capacitor MACC units simulated using Cadence transistor-level simulations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ADC energy/area numbers adopted from literature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Technology node: 45nm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0E7B6B2-07BC-6344-A554-5ABCA29E131C}"/>
              </a:ext>
            </a:extLst>
          </p:cNvPr>
          <p:cNvSpPr/>
          <p:nvPr/>
        </p:nvSpPr>
        <p:spPr>
          <a:xfrm>
            <a:off x="326709" y="3063715"/>
            <a:ext cx="4486939" cy="694489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Digital Components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E1E82C-95EA-9547-A128-CD840085AF07}"/>
              </a:ext>
            </a:extLst>
          </p:cNvPr>
          <p:cNvSpPr txBox="1"/>
          <p:nvPr/>
        </p:nvSpPr>
        <p:spPr>
          <a:xfrm>
            <a:off x="520995" y="3721698"/>
            <a:ext cx="63123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Digital blocks implemented using Verilog RTL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SRAM buffers modeled using CACTI-P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3D-stacked DRAM modeled using HMC stack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Technology node: 45 nm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9CBAB1E-7696-7047-8BB8-38C97A016BA0}"/>
              </a:ext>
            </a:extLst>
          </p:cNvPr>
          <p:cNvSpPr/>
          <p:nvPr/>
        </p:nvSpPr>
        <p:spPr>
          <a:xfrm>
            <a:off x="326709" y="4989302"/>
            <a:ext cx="4486939" cy="694489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Noise and Error Modeling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714AF2-DD52-F145-9296-E3E0EB6E835D}"/>
              </a:ext>
            </a:extLst>
          </p:cNvPr>
          <p:cNvSpPr txBox="1"/>
          <p:nvPr/>
        </p:nvSpPr>
        <p:spPr>
          <a:xfrm>
            <a:off x="520995" y="5683791"/>
            <a:ext cx="100991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Noise and error models extracted from transistor-level simulations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Modeled and injected during training of neural networks using Distiller framework in </a:t>
            </a:r>
            <a:r>
              <a:rPr lang="en-US" sz="2000" dirty="0" err="1"/>
              <a:t>PyTorch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67075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Comparison with T</a:t>
            </a:r>
            <a:r>
              <a:rPr lang="en-US" b="1" cap="small" dirty="0">
                <a:solidFill>
                  <a:schemeClr val="accent5">
                    <a:lumMod val="75000"/>
                  </a:schemeClr>
                </a:solidFill>
              </a:rPr>
              <a:t>etris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89A5F07-C2C9-A74B-BD2F-C8842D9576CC}"/>
              </a:ext>
            </a:extLst>
          </p:cNvPr>
          <p:cNvSpPr txBox="1"/>
          <p:nvPr/>
        </p:nvSpPr>
        <p:spPr>
          <a:xfrm>
            <a:off x="2303948" y="5655097"/>
            <a:ext cx="74493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4.9x speedup </a:t>
            </a:r>
            <a:r>
              <a:rPr lang="en-US" sz="2400" dirty="0"/>
              <a:t>and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2.4x energy reduction </a:t>
            </a:r>
            <a:r>
              <a:rPr lang="en-US" sz="2400" dirty="0"/>
              <a:t>over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T</a:t>
            </a:r>
            <a:r>
              <a:rPr lang="en-US" sz="2400" cap="small" dirty="0">
                <a:solidFill>
                  <a:schemeClr val="accent5">
                    <a:lumMod val="75000"/>
                  </a:schemeClr>
                </a:solidFill>
              </a:rPr>
              <a:t>etris</a:t>
            </a:r>
            <a:r>
              <a:rPr lang="en-US" sz="2400" dirty="0"/>
              <a:t>,</a:t>
            </a:r>
          </a:p>
          <a:p>
            <a:pPr algn="ctr"/>
            <a:r>
              <a:rPr lang="en-US" sz="2400" dirty="0"/>
              <a:t> an optimized 3D-stacked fully-digital accelerator for DNNs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C6A51B-F1CC-884D-BF81-9F5767D7D02B}"/>
              </a:ext>
            </a:extLst>
          </p:cNvPr>
          <p:cNvSpPr/>
          <p:nvPr/>
        </p:nvSpPr>
        <p:spPr>
          <a:xfrm>
            <a:off x="1678715" y="5571886"/>
            <a:ext cx="8699812" cy="997417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E2EDC8-F2E8-4647-88DC-2B4631745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422" y="1454863"/>
            <a:ext cx="9755156" cy="400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898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Comparison with GPUs</a:t>
            </a:r>
            <a:endParaRPr lang="en-US" b="1" cap="small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89A5F07-C2C9-A74B-BD2F-C8842D9576CC}"/>
              </a:ext>
            </a:extLst>
          </p:cNvPr>
          <p:cNvSpPr txBox="1"/>
          <p:nvPr/>
        </p:nvSpPr>
        <p:spPr>
          <a:xfrm>
            <a:off x="1961495" y="5657671"/>
            <a:ext cx="78376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B</a:t>
            </a:r>
            <a:r>
              <a:rPr lang="en-US" sz="2400" cap="small" dirty="0" err="1">
                <a:solidFill>
                  <a:schemeClr val="accent5">
                    <a:lumMod val="75000"/>
                  </a:schemeClr>
                </a:solidFill>
              </a:rPr>
              <a:t>iHiwe</a:t>
            </a:r>
            <a:r>
              <a:rPr lang="en-US" sz="2400" dirty="0"/>
              <a:t> delivers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70.1x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005295"/>
                </a:solidFill>
              </a:rPr>
              <a:t>35.4x</a:t>
            </a:r>
            <a:r>
              <a:rPr lang="en-US" sz="2400" dirty="0"/>
              <a:t> higher Performance-per-Watt</a:t>
            </a:r>
          </a:p>
          <a:p>
            <a:pPr algn="ctr"/>
            <a:r>
              <a:rPr lang="en-US" sz="2400" dirty="0"/>
              <a:t> compared to Nvidia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Titan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Xp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400" dirty="0"/>
              <a:t>and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RTX 2080 TI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C6A51B-F1CC-884D-BF81-9F5767D7D02B}"/>
              </a:ext>
            </a:extLst>
          </p:cNvPr>
          <p:cNvSpPr/>
          <p:nvPr/>
        </p:nvSpPr>
        <p:spPr>
          <a:xfrm>
            <a:off x="1678715" y="5571886"/>
            <a:ext cx="8699812" cy="997417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971B97-6B39-9945-A730-6B444B8E2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132" y="1765738"/>
            <a:ext cx="10253736" cy="332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613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Comparison with Other Accelerators</a:t>
            </a:r>
            <a:endParaRPr lang="en-US" b="1" cap="small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89A5F07-C2C9-A74B-BD2F-C8842D9576CC}"/>
              </a:ext>
            </a:extLst>
          </p:cNvPr>
          <p:cNvSpPr txBox="1"/>
          <p:nvPr/>
        </p:nvSpPr>
        <p:spPr>
          <a:xfrm>
            <a:off x="1237873" y="5839761"/>
            <a:ext cx="9716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B</a:t>
            </a:r>
            <a:r>
              <a:rPr lang="en-US" sz="2400" cap="small" dirty="0" err="1">
                <a:solidFill>
                  <a:schemeClr val="accent5">
                    <a:lumMod val="75000"/>
                  </a:schemeClr>
                </a:solidFill>
              </a:rPr>
              <a:t>iHiwe</a:t>
            </a:r>
            <a:r>
              <a:rPr lang="en-US" sz="2400" dirty="0"/>
              <a:t> outperforms other analog and digital accelerators in power-efficiency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C6A51B-F1CC-884D-BF81-9F5767D7D02B}"/>
              </a:ext>
            </a:extLst>
          </p:cNvPr>
          <p:cNvSpPr/>
          <p:nvPr/>
        </p:nvSpPr>
        <p:spPr>
          <a:xfrm>
            <a:off x="1022210" y="5571886"/>
            <a:ext cx="10147579" cy="997417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6AC3E0-BF0E-1B4A-BB20-2B074FF5C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920" y="1584195"/>
            <a:ext cx="8008159" cy="375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695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Design Space Exploration for Bit-Partitioning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89A5F07-C2C9-A74B-BD2F-C8842D9576CC}"/>
              </a:ext>
            </a:extLst>
          </p:cNvPr>
          <p:cNvSpPr txBox="1"/>
          <p:nvPr/>
        </p:nvSpPr>
        <p:spPr>
          <a:xfrm>
            <a:off x="2967387" y="5655098"/>
            <a:ext cx="62572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2-bit</a:t>
            </a:r>
            <a:r>
              <a:rPr lang="en-US" sz="2400" dirty="0"/>
              <a:t> bit-partitioning is the optimal choice based </a:t>
            </a:r>
          </a:p>
          <a:p>
            <a:pPr algn="ctr"/>
            <a:r>
              <a:rPr lang="en-US" sz="2400" dirty="0"/>
              <a:t>on this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design style </a:t>
            </a:r>
            <a:r>
              <a:rPr lang="en-US" sz="2400" dirty="0"/>
              <a:t>and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technology node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C6A51B-F1CC-884D-BF81-9F5767D7D02B}"/>
              </a:ext>
            </a:extLst>
          </p:cNvPr>
          <p:cNvSpPr/>
          <p:nvPr/>
        </p:nvSpPr>
        <p:spPr>
          <a:xfrm>
            <a:off x="1678715" y="5571886"/>
            <a:ext cx="8699812" cy="997417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8D41C2-0B25-F94D-9BCB-FB223D03B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275" y="1548606"/>
            <a:ext cx="9323449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665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610" y="136525"/>
            <a:ext cx="11534780" cy="1325563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5">
                    <a:lumMod val="75000"/>
                  </a:schemeClr>
                </a:solidFill>
              </a:rPr>
              <a:t>Challenges in Analog Computing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73B71F6-AB24-BA42-AC18-B386EAA6B988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FA0DD048-EEFA-924F-BFC4-4E3445B47D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5535C83-010A-FA41-8091-72E04C88ACCC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9" name="Cloud 8">
            <a:extLst>
              <a:ext uri="{FF2B5EF4-FFF2-40B4-BE49-F238E27FC236}">
                <a16:creationId xmlns:a16="http://schemas.microsoft.com/office/drawing/2014/main" id="{62DB4CEB-8355-494F-833F-3CF5AB97DBBD}"/>
              </a:ext>
            </a:extLst>
          </p:cNvPr>
          <p:cNvSpPr/>
          <p:nvPr/>
        </p:nvSpPr>
        <p:spPr>
          <a:xfrm>
            <a:off x="4556377" y="1815576"/>
            <a:ext cx="2710548" cy="1482160"/>
          </a:xfrm>
          <a:prstGeom prst="cloud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Challenges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6215C492-D3AE-8E4A-9449-AA3DDFE4EB53}"/>
              </a:ext>
            </a:extLst>
          </p:cNvPr>
          <p:cNvSpPr/>
          <p:nvPr/>
        </p:nvSpPr>
        <p:spPr>
          <a:xfrm rot="12112743">
            <a:off x="3850738" y="2168223"/>
            <a:ext cx="753880" cy="294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ECD2A2C-272A-DA41-BC84-0D6FBE5ECD31}"/>
              </a:ext>
            </a:extLst>
          </p:cNvPr>
          <p:cNvGrpSpPr/>
          <p:nvPr/>
        </p:nvGrpSpPr>
        <p:grpSpPr>
          <a:xfrm>
            <a:off x="978905" y="1682754"/>
            <a:ext cx="2872005" cy="887074"/>
            <a:chOff x="447536" y="4247387"/>
            <a:chExt cx="2872005" cy="88707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83A45E2-C8B4-E64D-A1EA-897D5C7AA3D5}"/>
                </a:ext>
              </a:extLst>
            </p:cNvPr>
            <p:cNvSpPr/>
            <p:nvPr/>
          </p:nvSpPr>
          <p:spPr>
            <a:xfrm>
              <a:off x="447536" y="4247387"/>
              <a:ext cx="2872004" cy="887074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C2AEB70-AA06-6B46-8866-D43E39156D34}"/>
                </a:ext>
              </a:extLst>
            </p:cNvPr>
            <p:cNvSpPr txBox="1"/>
            <p:nvPr/>
          </p:nvSpPr>
          <p:spPr>
            <a:xfrm>
              <a:off x="447536" y="4273129"/>
              <a:ext cx="28720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Limited range of </a:t>
              </a:r>
            </a:p>
            <a:p>
              <a:pPr algn="ctr"/>
              <a:r>
                <a:rPr lang="en-US" sz="2400" dirty="0"/>
                <a:t>information encoding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81CB3F-CB96-AA47-AAED-C78AF84C6E5C}"/>
              </a:ext>
            </a:extLst>
          </p:cNvPr>
          <p:cNvGrpSpPr/>
          <p:nvPr/>
        </p:nvGrpSpPr>
        <p:grpSpPr>
          <a:xfrm>
            <a:off x="8009005" y="1705584"/>
            <a:ext cx="3204089" cy="887074"/>
            <a:chOff x="1442729" y="4819749"/>
            <a:chExt cx="3204089" cy="88707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24BA33C-FEED-AA4F-BEC6-EDB1092BD417}"/>
                </a:ext>
              </a:extLst>
            </p:cNvPr>
            <p:cNvSpPr/>
            <p:nvPr/>
          </p:nvSpPr>
          <p:spPr>
            <a:xfrm>
              <a:off x="1442729" y="4819749"/>
              <a:ext cx="3204089" cy="887074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2082661-B780-2042-AF99-5D4F39EB40A0}"/>
                </a:ext>
              </a:extLst>
            </p:cNvPr>
            <p:cNvSpPr txBox="1"/>
            <p:nvPr/>
          </p:nvSpPr>
          <p:spPr>
            <a:xfrm>
              <a:off x="1671909" y="5005980"/>
              <a:ext cx="29086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Susceptibility to noise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D8AD331-3C71-9047-B141-6B9EC81A2B09}"/>
              </a:ext>
            </a:extLst>
          </p:cNvPr>
          <p:cNvGrpSpPr/>
          <p:nvPr/>
        </p:nvGrpSpPr>
        <p:grpSpPr>
          <a:xfrm>
            <a:off x="4163095" y="3966926"/>
            <a:ext cx="3350506" cy="962175"/>
            <a:chOff x="432049" y="2722882"/>
            <a:chExt cx="3350506" cy="96217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484AF23-29EE-5E4B-98D0-69A286F3E687}"/>
                </a:ext>
              </a:extLst>
            </p:cNvPr>
            <p:cNvSpPr/>
            <p:nvPr/>
          </p:nvSpPr>
          <p:spPr>
            <a:xfrm>
              <a:off x="432049" y="2722882"/>
              <a:ext cx="3257322" cy="962175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9FF3F9-0AE2-154D-A153-879BA4FA820D}"/>
                </a:ext>
              </a:extLst>
            </p:cNvPr>
            <p:cNvSpPr txBox="1"/>
            <p:nvPr/>
          </p:nvSpPr>
          <p:spPr>
            <a:xfrm>
              <a:off x="733707" y="2788470"/>
              <a:ext cx="304884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Analog to Digital (A/D) </a:t>
              </a:r>
            </a:p>
            <a:p>
              <a:pPr algn="ctr"/>
              <a:r>
                <a:rPr lang="en-US" sz="2400" dirty="0"/>
                <a:t>Conversion overheads</a:t>
              </a:r>
            </a:p>
          </p:txBody>
        </p:sp>
      </p:grpSp>
      <p:sp>
        <p:nvSpPr>
          <p:cNvPr id="22" name="Right Arrow 21">
            <a:extLst>
              <a:ext uri="{FF2B5EF4-FFF2-40B4-BE49-F238E27FC236}">
                <a16:creationId xmlns:a16="http://schemas.microsoft.com/office/drawing/2014/main" id="{B211D33D-8D2A-B345-BCD5-864899E385BD}"/>
              </a:ext>
            </a:extLst>
          </p:cNvPr>
          <p:cNvSpPr/>
          <p:nvPr/>
        </p:nvSpPr>
        <p:spPr>
          <a:xfrm rot="5400000">
            <a:off x="5614607" y="3484553"/>
            <a:ext cx="668210" cy="294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C0375FB1-7D2C-4E40-9D6C-82627A0980D0}"/>
              </a:ext>
            </a:extLst>
          </p:cNvPr>
          <p:cNvSpPr/>
          <p:nvPr/>
        </p:nvSpPr>
        <p:spPr>
          <a:xfrm rot="20462978">
            <a:off x="7247625" y="2213987"/>
            <a:ext cx="753880" cy="294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1A21D7CF-911F-9542-B00B-9D675EB731DB}"/>
              </a:ext>
            </a:extLst>
          </p:cNvPr>
          <p:cNvSpPr/>
          <p:nvPr/>
        </p:nvSpPr>
        <p:spPr>
          <a:xfrm rot="5400000">
            <a:off x="2235287" y="2662674"/>
            <a:ext cx="359240" cy="201040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FE5BDE9-F51A-E54F-9A51-DE9CAE836D13}"/>
              </a:ext>
            </a:extLst>
          </p:cNvPr>
          <p:cNvGrpSpPr/>
          <p:nvPr/>
        </p:nvGrpSpPr>
        <p:grpSpPr>
          <a:xfrm>
            <a:off x="978905" y="2951883"/>
            <a:ext cx="2944737" cy="887074"/>
            <a:chOff x="978905" y="2951883"/>
            <a:chExt cx="2944737" cy="887074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78024D7-ED29-8640-9047-FCBCB0456293}"/>
                </a:ext>
              </a:extLst>
            </p:cNvPr>
            <p:cNvSpPr/>
            <p:nvPr/>
          </p:nvSpPr>
          <p:spPr>
            <a:xfrm>
              <a:off x="978905" y="2951883"/>
              <a:ext cx="2872004" cy="887074"/>
            </a:xfrm>
            <a:prstGeom prst="rect">
              <a:avLst/>
            </a:prstGeom>
            <a:noFill/>
            <a:ln w="317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F626394-BC37-5A44-9E82-B6ADAC3E4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7347" y="3004938"/>
              <a:ext cx="348230" cy="348230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17CA910-46AB-F747-BA62-E616844A0A47}"/>
                </a:ext>
              </a:extLst>
            </p:cNvPr>
            <p:cNvSpPr txBox="1"/>
            <p:nvPr/>
          </p:nvSpPr>
          <p:spPr>
            <a:xfrm>
              <a:off x="1254642" y="3007960"/>
              <a:ext cx="266900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Low-</a:t>
              </a:r>
              <a:r>
                <a:rPr lang="en-US" sz="2400" dirty="0" err="1"/>
                <a:t>bitwidth</a:t>
              </a:r>
              <a:r>
                <a:rPr lang="en-US" sz="2400" dirty="0"/>
                <a:t> MACC</a:t>
              </a:r>
            </a:p>
            <a:p>
              <a:pPr algn="ctr"/>
              <a:r>
                <a:rPr lang="en-US" sz="2400" dirty="0"/>
                <a:t> operations</a:t>
              </a:r>
            </a:p>
          </p:txBody>
        </p:sp>
      </p:grpSp>
      <p:sp>
        <p:nvSpPr>
          <p:cNvPr id="33" name="Right Arrow 32">
            <a:extLst>
              <a:ext uri="{FF2B5EF4-FFF2-40B4-BE49-F238E27FC236}">
                <a16:creationId xmlns:a16="http://schemas.microsoft.com/office/drawing/2014/main" id="{F9ADBC0D-3CAA-A245-9E3A-20342BBE08FC}"/>
              </a:ext>
            </a:extLst>
          </p:cNvPr>
          <p:cNvSpPr/>
          <p:nvPr/>
        </p:nvSpPr>
        <p:spPr>
          <a:xfrm rot="5400000">
            <a:off x="9285289" y="2680821"/>
            <a:ext cx="359240" cy="201040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9B62CCD-9F7E-2943-9955-8CE61EF85972}"/>
              </a:ext>
            </a:extLst>
          </p:cNvPr>
          <p:cNvSpPr/>
          <p:nvPr/>
        </p:nvSpPr>
        <p:spPr>
          <a:xfrm>
            <a:off x="8028907" y="2970030"/>
            <a:ext cx="2872004" cy="2152208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C7E3F0C-2F72-8A46-B454-8869A76E3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2439" y="3032696"/>
            <a:ext cx="348230" cy="34823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D849101-0154-6948-B6F7-767A87DC8342}"/>
              </a:ext>
            </a:extLst>
          </p:cNvPr>
          <p:cNvSpPr txBox="1"/>
          <p:nvPr/>
        </p:nvSpPr>
        <p:spPr>
          <a:xfrm>
            <a:off x="8384046" y="2970024"/>
            <a:ext cx="23597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Low-</a:t>
            </a:r>
            <a:r>
              <a:rPr lang="en-US" sz="2400" dirty="0" err="1"/>
              <a:t>bitwidth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/>
              <a:t>MACC operations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Modeling noise </a:t>
            </a:r>
          </a:p>
          <a:p>
            <a:pPr algn="ctr"/>
            <a:r>
              <a:rPr lang="en-US" sz="2400" dirty="0"/>
              <a:t>during training</a:t>
            </a:r>
          </a:p>
          <a:p>
            <a:endParaRPr lang="en-US" sz="2400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CEE91667-7A04-4A4D-8252-23AE3D62C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3804" y="4099782"/>
            <a:ext cx="348230" cy="348231"/>
          </a:xfrm>
          <a:prstGeom prst="rect">
            <a:avLst/>
          </a:prstGeom>
        </p:spPr>
      </p:pic>
      <p:sp>
        <p:nvSpPr>
          <p:cNvPr id="39" name="Right Arrow 38">
            <a:extLst>
              <a:ext uri="{FF2B5EF4-FFF2-40B4-BE49-F238E27FC236}">
                <a16:creationId xmlns:a16="http://schemas.microsoft.com/office/drawing/2014/main" id="{49898A6C-C362-0142-B363-E5B708C62FB9}"/>
              </a:ext>
            </a:extLst>
          </p:cNvPr>
          <p:cNvSpPr/>
          <p:nvPr/>
        </p:nvSpPr>
        <p:spPr>
          <a:xfrm rot="5400000">
            <a:off x="5617005" y="5021718"/>
            <a:ext cx="359240" cy="201040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D12FA54-19BB-8B4F-BA70-6CDEAC9ECACC}"/>
              </a:ext>
            </a:extLst>
          </p:cNvPr>
          <p:cNvSpPr/>
          <p:nvPr/>
        </p:nvSpPr>
        <p:spPr>
          <a:xfrm>
            <a:off x="3094074" y="5313166"/>
            <a:ext cx="5390707" cy="1153006"/>
          </a:xfrm>
          <a:prstGeom prst="rect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295A01-42E9-4548-8A73-9E0F450BA184}"/>
              </a:ext>
            </a:extLst>
          </p:cNvPr>
          <p:cNvSpPr txBox="1"/>
          <p:nvPr/>
        </p:nvSpPr>
        <p:spPr>
          <a:xfrm>
            <a:off x="3367754" y="5506303"/>
            <a:ext cx="5242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Utilizing the switched-capacitor circuits 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1B2AEC50-8399-9448-8E52-19A5C4957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639" y="5493647"/>
            <a:ext cx="348230" cy="3482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A23AB3C-DE3C-C149-9D0C-E5F19B526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347" y="1755418"/>
            <a:ext cx="314896" cy="31489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E1337B4-190F-8E47-ADD9-4285B91548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2080" y="1755418"/>
            <a:ext cx="314896" cy="31489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1E888D4-6BC3-4842-B85A-C15D24749B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7557" y="4046134"/>
            <a:ext cx="314896" cy="314896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C75F2E3-47B8-5C46-9311-32B73BD6BBD6}"/>
              </a:ext>
            </a:extLst>
          </p:cNvPr>
          <p:cNvSpPr txBox="1"/>
          <p:nvPr/>
        </p:nvSpPr>
        <p:spPr>
          <a:xfrm>
            <a:off x="3475544" y="5924130"/>
            <a:ext cx="4149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Low-</a:t>
            </a:r>
            <a:r>
              <a:rPr lang="en-US" sz="2400" dirty="0" err="1"/>
              <a:t>bitiwidth</a:t>
            </a:r>
            <a:r>
              <a:rPr lang="en-US" sz="2400" dirty="0"/>
              <a:t> MACC operations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4FFB7B87-5146-F341-8A09-EB02D15E4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639" y="5943302"/>
            <a:ext cx="348230" cy="34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4651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Design Space Exploration for # of cores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89A5F07-C2C9-A74B-BD2F-C8842D9576CC}"/>
              </a:ext>
            </a:extLst>
          </p:cNvPr>
          <p:cNvSpPr txBox="1"/>
          <p:nvPr/>
        </p:nvSpPr>
        <p:spPr>
          <a:xfrm>
            <a:off x="1883756" y="5839761"/>
            <a:ext cx="8424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Each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cluster (vault) </a:t>
            </a:r>
            <a:r>
              <a:rPr lang="en-US" sz="2400" dirty="0"/>
              <a:t>of the </a:t>
            </a:r>
            <a:r>
              <a:rPr lang="en-US" sz="2400" dirty="0" err="1"/>
              <a:t>B</a:t>
            </a:r>
            <a:r>
              <a:rPr lang="en-US" sz="2400" cap="small" dirty="0" err="1"/>
              <a:t>iHiwe</a:t>
            </a:r>
            <a:r>
              <a:rPr lang="en-US" sz="2400" dirty="0"/>
              <a:t> consists of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four </a:t>
            </a:r>
            <a:r>
              <a:rPr lang="en-US" sz="2400" dirty="0"/>
              <a:t>accelerator cores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C6A51B-F1CC-884D-BF81-9F5767D7D02B}"/>
              </a:ext>
            </a:extLst>
          </p:cNvPr>
          <p:cNvSpPr/>
          <p:nvPr/>
        </p:nvSpPr>
        <p:spPr>
          <a:xfrm>
            <a:off x="1678715" y="5571886"/>
            <a:ext cx="8699812" cy="997417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EA0381-EC17-4143-871C-897BAD5D5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501" y="1426225"/>
            <a:ext cx="7514239" cy="400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1299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Design Space Exploration for MS-</a:t>
            </a:r>
            <a:r>
              <a:rPr lang="en-US" b="1" dirty="0" err="1">
                <a:solidFill>
                  <a:schemeClr val="accent5">
                    <a:lumMod val="75000"/>
                  </a:schemeClr>
                </a:solidFill>
              </a:rPr>
              <a:t>BPMAcc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09C6A51B-F1CC-884D-BF81-9F5767D7D02B}"/>
              </a:ext>
            </a:extLst>
          </p:cNvPr>
          <p:cNvSpPr/>
          <p:nvPr/>
        </p:nvSpPr>
        <p:spPr>
          <a:xfrm>
            <a:off x="1678715" y="5571886"/>
            <a:ext cx="8699812" cy="997417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727FA1-5CBE-D141-BE2B-AA22E6910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029" y="1454864"/>
            <a:ext cx="7791942" cy="39853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55F3EA-8D9A-6E40-AB00-D205AE8648EC}"/>
              </a:ext>
            </a:extLst>
          </p:cNvPr>
          <p:cNvSpPr txBox="1"/>
          <p:nvPr/>
        </p:nvSpPr>
        <p:spPr>
          <a:xfrm>
            <a:off x="1594330" y="5655098"/>
            <a:ext cx="8868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Each MS-</a:t>
            </a:r>
            <a:r>
              <a:rPr lang="en-US" sz="2400" dirty="0" err="1"/>
              <a:t>BPMAcc</a:t>
            </a:r>
            <a:r>
              <a:rPr lang="en-US" sz="2400" dirty="0"/>
              <a:t> in </a:t>
            </a:r>
            <a:r>
              <a:rPr lang="en-US" sz="2400" cap="small" dirty="0" err="1"/>
              <a:t>BiHiwe</a:t>
            </a:r>
            <a:r>
              <a:rPr lang="en-US" sz="2400" cap="small" dirty="0"/>
              <a:t> </a:t>
            </a:r>
            <a:r>
              <a:rPr lang="en-US" sz="2400" dirty="0"/>
              <a:t>has an array of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8</a:t>
            </a:r>
            <a:r>
              <a:rPr lang="en-US" sz="2400" dirty="0"/>
              <a:t> low-</a:t>
            </a:r>
            <a:r>
              <a:rPr lang="en-US" sz="2400" dirty="0" err="1"/>
              <a:t>bitwidth</a:t>
            </a:r>
            <a:r>
              <a:rPr lang="en-US" sz="2400" dirty="0"/>
              <a:t> MACC units</a:t>
            </a:r>
          </a:p>
          <a:p>
            <a:pPr algn="ctr"/>
            <a:r>
              <a:rPr lang="en-US" sz="2400" dirty="0"/>
              <a:t> which perform operations for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32</a:t>
            </a:r>
            <a:r>
              <a:rPr lang="en-US" sz="2400" dirty="0"/>
              <a:t> cycles before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A/D </a:t>
            </a:r>
            <a:r>
              <a:rPr lang="en-US" sz="2400" dirty="0"/>
              <a:t>conversion</a:t>
            </a:r>
            <a:endParaRPr lang="en-US" sz="2400" cap="small" dirty="0"/>
          </a:p>
        </p:txBody>
      </p:sp>
    </p:spTree>
    <p:extLst>
      <p:ext uri="{BB962C8B-B14F-4D97-AF65-F5344CB8AC3E}">
        <p14:creationId xmlns:p14="http://schemas.microsoft.com/office/powerpoint/2010/main" val="14634656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30510" y="371905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Evaluating Circuitry Non-Idealities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87CA2C1-CEAC-4F49-BA74-3F56AFF9BC8F}"/>
              </a:ext>
            </a:extLst>
          </p:cNvPr>
          <p:cNvGrpSpPr/>
          <p:nvPr/>
        </p:nvGrpSpPr>
        <p:grpSpPr>
          <a:xfrm>
            <a:off x="1174063" y="5954486"/>
            <a:ext cx="9843873" cy="685800"/>
            <a:chOff x="1174063" y="5954486"/>
            <a:chExt cx="9843873" cy="6858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9C6A51B-F1CC-884D-BF81-9F5767D7D02B}"/>
                </a:ext>
              </a:extLst>
            </p:cNvPr>
            <p:cNvSpPr/>
            <p:nvPr/>
          </p:nvSpPr>
          <p:spPr>
            <a:xfrm>
              <a:off x="1174063" y="5954486"/>
              <a:ext cx="9843849" cy="685800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A55F3EA-8D9A-6E40-AB00-D205AE8648EC}"/>
                </a:ext>
              </a:extLst>
            </p:cNvPr>
            <p:cNvSpPr txBox="1"/>
            <p:nvPr/>
          </p:nvSpPr>
          <p:spPr>
            <a:xfrm>
              <a:off x="1174087" y="6058060"/>
              <a:ext cx="98438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cap="small" dirty="0" err="1"/>
                <a:t>BiHiwe</a:t>
              </a:r>
              <a:r>
                <a:rPr lang="en-US" sz="2400" cap="small" dirty="0"/>
                <a:t> </a:t>
              </a:r>
              <a:r>
                <a:rPr lang="en-US" sz="2400" dirty="0"/>
                <a:t>has </a:t>
              </a:r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no virtual impact </a:t>
              </a:r>
              <a:r>
                <a:rPr lang="en-US" sz="2400" dirty="0"/>
                <a:t>on the classification accuracy of the DNN models</a:t>
              </a:r>
              <a:endParaRPr lang="en-US" sz="2400" cap="small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D09C1683-C3ED-4040-90B4-5257FDF54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10" y="1697468"/>
            <a:ext cx="11607255" cy="379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237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24582" y="46088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Our Approach: </a:t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Wide, Interleaved, and Bit-Partitioned Arithmetic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1871A2-E832-2746-950B-D8AF730CF175}"/>
              </a:ext>
            </a:extLst>
          </p:cNvPr>
          <p:cNvGrpSpPr/>
          <p:nvPr/>
        </p:nvGrpSpPr>
        <p:grpSpPr>
          <a:xfrm>
            <a:off x="197741" y="4242392"/>
            <a:ext cx="3639073" cy="2124778"/>
            <a:chOff x="324582" y="1508003"/>
            <a:chExt cx="3639073" cy="212477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8D1E49-5C91-3545-BA7D-1C999E8D3628}"/>
                </a:ext>
              </a:extLst>
            </p:cNvPr>
            <p:cNvSpPr/>
            <p:nvPr/>
          </p:nvSpPr>
          <p:spPr>
            <a:xfrm>
              <a:off x="324582" y="1508003"/>
              <a:ext cx="3559040" cy="2124770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349595A-BD00-D24E-9A72-530A4EF1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2363" y="1595267"/>
              <a:ext cx="943510" cy="94351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283D94-B5F2-EC4B-989C-C7B09B771358}"/>
                </a:ext>
              </a:extLst>
            </p:cNvPr>
            <p:cNvSpPr txBox="1"/>
            <p:nvPr/>
          </p:nvSpPr>
          <p:spPr>
            <a:xfrm>
              <a:off x="324582" y="2432452"/>
              <a:ext cx="363907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Vector dot-products can be </a:t>
              </a:r>
            </a:p>
            <a:p>
              <a:pPr algn="ctr"/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bit-partitioned</a:t>
              </a:r>
              <a:r>
                <a:rPr lang="en-US" sz="2400" dirty="0"/>
                <a:t> into groups </a:t>
              </a:r>
            </a:p>
            <a:p>
              <a:pPr algn="ctr"/>
              <a:r>
                <a:rPr lang="en-US" sz="2400" dirty="0"/>
                <a:t>of low </a:t>
              </a:r>
              <a:r>
                <a:rPr lang="en-US" sz="2400" dirty="0" err="1"/>
                <a:t>bitwidth</a:t>
              </a:r>
              <a:r>
                <a:rPr lang="en-US" sz="2400" dirty="0"/>
                <a:t> operations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5F68A19-30C5-E34B-8C26-9DE25349E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69" y="1421600"/>
            <a:ext cx="2567448" cy="2007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A2C4A0-3282-CD4F-B74D-BDEB45FED3C7}"/>
              </a:ext>
            </a:extLst>
          </p:cNvPr>
          <p:cNvSpPr txBox="1"/>
          <p:nvPr/>
        </p:nvSpPr>
        <p:spPr>
          <a:xfrm>
            <a:off x="538402" y="2386937"/>
            <a:ext cx="1863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Each vector has </a:t>
            </a:r>
          </a:p>
          <a:p>
            <a:pPr algn="ctr"/>
            <a:r>
              <a:rPr lang="en-US" sz="2000" dirty="0"/>
              <a:t>two 4-bit values</a:t>
            </a:r>
          </a:p>
        </p:txBody>
      </p:sp>
    </p:spTree>
    <p:extLst>
      <p:ext uri="{BB962C8B-B14F-4D97-AF65-F5344CB8AC3E}">
        <p14:creationId xmlns:p14="http://schemas.microsoft.com/office/powerpoint/2010/main" val="820716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24582" y="46088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Our Approach: </a:t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Wide, Interleaved, and Bit-Partitioned Arithmetic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1871A2-E832-2746-950B-D8AF730CF175}"/>
              </a:ext>
            </a:extLst>
          </p:cNvPr>
          <p:cNvGrpSpPr/>
          <p:nvPr/>
        </p:nvGrpSpPr>
        <p:grpSpPr>
          <a:xfrm>
            <a:off x="197741" y="4242392"/>
            <a:ext cx="3639073" cy="2124778"/>
            <a:chOff x="324582" y="1508003"/>
            <a:chExt cx="3639073" cy="212477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8D1E49-5C91-3545-BA7D-1C999E8D3628}"/>
                </a:ext>
              </a:extLst>
            </p:cNvPr>
            <p:cNvSpPr/>
            <p:nvPr/>
          </p:nvSpPr>
          <p:spPr>
            <a:xfrm>
              <a:off x="324582" y="1508003"/>
              <a:ext cx="3559040" cy="2124770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349595A-BD00-D24E-9A72-530A4EF1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2363" y="1595267"/>
              <a:ext cx="943510" cy="94351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283D94-B5F2-EC4B-989C-C7B09B771358}"/>
                </a:ext>
              </a:extLst>
            </p:cNvPr>
            <p:cNvSpPr txBox="1"/>
            <p:nvPr/>
          </p:nvSpPr>
          <p:spPr>
            <a:xfrm>
              <a:off x="324582" y="2432452"/>
              <a:ext cx="363907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Vector dot-products can be </a:t>
              </a:r>
            </a:p>
            <a:p>
              <a:pPr algn="ctr"/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bit-partitioned</a:t>
              </a:r>
              <a:r>
                <a:rPr lang="en-US" sz="2400" dirty="0"/>
                <a:t> into groups </a:t>
              </a:r>
            </a:p>
            <a:p>
              <a:pPr algn="ctr"/>
              <a:r>
                <a:rPr lang="en-US" sz="2400" dirty="0"/>
                <a:t>of low </a:t>
              </a:r>
              <a:r>
                <a:rPr lang="en-US" sz="2400" dirty="0" err="1"/>
                <a:t>bitwidth</a:t>
              </a:r>
              <a:r>
                <a:rPr lang="en-US" sz="2400" dirty="0"/>
                <a:t> operations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5F68A19-30C5-E34B-8C26-9DE25349E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69" y="1421600"/>
            <a:ext cx="2567448" cy="2007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CD7103-88CB-8C4C-8974-0DF24A32AE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5947" y="1454813"/>
            <a:ext cx="2607124" cy="120032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A2C4A0-3282-CD4F-B74D-BDEB45FED3C7}"/>
              </a:ext>
            </a:extLst>
          </p:cNvPr>
          <p:cNvSpPr txBox="1"/>
          <p:nvPr/>
        </p:nvSpPr>
        <p:spPr>
          <a:xfrm>
            <a:off x="538402" y="2386937"/>
            <a:ext cx="1863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Each vector has </a:t>
            </a:r>
          </a:p>
          <a:p>
            <a:pPr algn="ctr"/>
            <a:r>
              <a:rPr lang="en-US" sz="2000" dirty="0"/>
              <a:t>two 4-bit values</a:t>
            </a:r>
          </a:p>
        </p:txBody>
      </p:sp>
    </p:spTree>
    <p:extLst>
      <p:ext uri="{BB962C8B-B14F-4D97-AF65-F5344CB8AC3E}">
        <p14:creationId xmlns:p14="http://schemas.microsoft.com/office/powerpoint/2010/main" val="3379775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24582" y="46088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Our Approach: </a:t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Wide, Interleaved, and Bit-Partitioned Arithmetic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1871A2-E832-2746-950B-D8AF730CF175}"/>
              </a:ext>
            </a:extLst>
          </p:cNvPr>
          <p:cNvGrpSpPr/>
          <p:nvPr/>
        </p:nvGrpSpPr>
        <p:grpSpPr>
          <a:xfrm>
            <a:off x="197741" y="4242392"/>
            <a:ext cx="3639073" cy="2124778"/>
            <a:chOff x="324582" y="1508003"/>
            <a:chExt cx="3639073" cy="212477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8D1E49-5C91-3545-BA7D-1C999E8D3628}"/>
                </a:ext>
              </a:extLst>
            </p:cNvPr>
            <p:cNvSpPr/>
            <p:nvPr/>
          </p:nvSpPr>
          <p:spPr>
            <a:xfrm>
              <a:off x="324582" y="1508003"/>
              <a:ext cx="3559040" cy="2124770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349595A-BD00-D24E-9A72-530A4EF1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2363" y="1595267"/>
              <a:ext cx="943510" cy="94351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283D94-B5F2-EC4B-989C-C7B09B771358}"/>
                </a:ext>
              </a:extLst>
            </p:cNvPr>
            <p:cNvSpPr txBox="1"/>
            <p:nvPr/>
          </p:nvSpPr>
          <p:spPr>
            <a:xfrm>
              <a:off x="324582" y="2432452"/>
              <a:ext cx="363907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Vector dot-products can be </a:t>
              </a:r>
            </a:p>
            <a:p>
              <a:pPr algn="ctr"/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bit-partitioned</a:t>
              </a:r>
              <a:r>
                <a:rPr lang="en-US" sz="2400" dirty="0"/>
                <a:t> into groups </a:t>
              </a:r>
            </a:p>
            <a:p>
              <a:pPr algn="ctr"/>
              <a:r>
                <a:rPr lang="en-US" sz="2400" dirty="0"/>
                <a:t>of low </a:t>
              </a:r>
              <a:r>
                <a:rPr lang="en-US" sz="2400" dirty="0" err="1"/>
                <a:t>bitwidth</a:t>
              </a:r>
              <a:r>
                <a:rPr lang="en-US" sz="2400" dirty="0"/>
                <a:t> operations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5F68A19-30C5-E34B-8C26-9DE25349E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69" y="1421600"/>
            <a:ext cx="2567448" cy="2007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CD7103-88CB-8C4C-8974-0DF24A32AE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5947" y="1454813"/>
            <a:ext cx="2607124" cy="12003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96E9D4C-FD11-4D45-B9AC-52CC1883A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401" y="1631717"/>
            <a:ext cx="4567566" cy="98988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A2C4A0-3282-CD4F-B74D-BDEB45FED3C7}"/>
              </a:ext>
            </a:extLst>
          </p:cNvPr>
          <p:cNvSpPr txBox="1"/>
          <p:nvPr/>
        </p:nvSpPr>
        <p:spPr>
          <a:xfrm>
            <a:off x="538402" y="2386937"/>
            <a:ext cx="1863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Each vector has </a:t>
            </a:r>
          </a:p>
          <a:p>
            <a:pPr algn="ctr"/>
            <a:r>
              <a:rPr lang="en-US" sz="2000" dirty="0"/>
              <a:t>two 4-bit values</a:t>
            </a:r>
          </a:p>
        </p:txBody>
      </p:sp>
    </p:spTree>
    <p:extLst>
      <p:ext uri="{BB962C8B-B14F-4D97-AF65-F5344CB8AC3E}">
        <p14:creationId xmlns:p14="http://schemas.microsoft.com/office/powerpoint/2010/main" val="4068297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24582" y="46088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Our Approach: </a:t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Wide, Interleaved, and Bit-Partitioned Arithmetic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1871A2-E832-2746-950B-D8AF730CF175}"/>
              </a:ext>
            </a:extLst>
          </p:cNvPr>
          <p:cNvGrpSpPr/>
          <p:nvPr/>
        </p:nvGrpSpPr>
        <p:grpSpPr>
          <a:xfrm>
            <a:off x="197741" y="4242392"/>
            <a:ext cx="3639073" cy="2124778"/>
            <a:chOff x="324582" y="1508003"/>
            <a:chExt cx="3639073" cy="212477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8D1E49-5C91-3545-BA7D-1C999E8D3628}"/>
                </a:ext>
              </a:extLst>
            </p:cNvPr>
            <p:cNvSpPr/>
            <p:nvPr/>
          </p:nvSpPr>
          <p:spPr>
            <a:xfrm>
              <a:off x="324582" y="1508003"/>
              <a:ext cx="3559040" cy="2124770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349595A-BD00-D24E-9A72-530A4EF1E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2363" y="1595267"/>
              <a:ext cx="943510" cy="94351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283D94-B5F2-EC4B-989C-C7B09B771358}"/>
                </a:ext>
              </a:extLst>
            </p:cNvPr>
            <p:cNvSpPr txBox="1"/>
            <p:nvPr/>
          </p:nvSpPr>
          <p:spPr>
            <a:xfrm>
              <a:off x="324582" y="2432452"/>
              <a:ext cx="363907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Vector dot-products can be </a:t>
              </a:r>
            </a:p>
            <a:p>
              <a:pPr algn="ctr"/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bit-partitioned</a:t>
              </a:r>
              <a:r>
                <a:rPr lang="en-US" sz="2400" dirty="0"/>
                <a:t> into groups </a:t>
              </a:r>
            </a:p>
            <a:p>
              <a:pPr algn="ctr"/>
              <a:r>
                <a:rPr lang="en-US" sz="2400" dirty="0"/>
                <a:t>of low </a:t>
              </a:r>
              <a:r>
                <a:rPr lang="en-US" sz="2400" dirty="0" err="1"/>
                <a:t>bitwidth</a:t>
              </a:r>
              <a:r>
                <a:rPr lang="en-US" sz="2400" dirty="0"/>
                <a:t> operations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5F68A19-30C5-E34B-8C26-9DE25349E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69" y="1421600"/>
            <a:ext cx="2567448" cy="2007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CD7103-88CB-8C4C-8974-0DF24A32AE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5947" y="1454813"/>
            <a:ext cx="2607124" cy="12003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96E9D4C-FD11-4D45-B9AC-52CC1883A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401" y="1631717"/>
            <a:ext cx="4567566" cy="9898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E7B66D-0074-1F43-A214-B5F3C01C76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94968" y="2931333"/>
            <a:ext cx="6261649" cy="223550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7F4F0DF-70D9-B544-8C4F-FD784EBEAE49}"/>
              </a:ext>
            </a:extLst>
          </p:cNvPr>
          <p:cNvCxnSpPr>
            <a:cxnSpLocks/>
          </p:cNvCxnSpPr>
          <p:nvPr/>
        </p:nvCxnSpPr>
        <p:spPr>
          <a:xfrm>
            <a:off x="3994968" y="2895357"/>
            <a:ext cx="626164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5A2C4A0-3282-CD4F-B74D-BDEB45FED3C7}"/>
              </a:ext>
            </a:extLst>
          </p:cNvPr>
          <p:cNvSpPr txBox="1"/>
          <p:nvPr/>
        </p:nvSpPr>
        <p:spPr>
          <a:xfrm>
            <a:off x="538402" y="2386937"/>
            <a:ext cx="1863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Each vector has </a:t>
            </a:r>
          </a:p>
          <a:p>
            <a:pPr algn="ctr"/>
            <a:r>
              <a:rPr lang="en-US" sz="2000" dirty="0"/>
              <a:t>two 4-bit values</a:t>
            </a:r>
          </a:p>
        </p:txBody>
      </p:sp>
    </p:spTree>
    <p:extLst>
      <p:ext uri="{BB962C8B-B14F-4D97-AF65-F5344CB8AC3E}">
        <p14:creationId xmlns:p14="http://schemas.microsoft.com/office/powerpoint/2010/main" val="1871787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24582" y="46088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Wide, Interleaved, and Bit-Partitioned </a:t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Vector Dot-Product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F444E46-0CDB-F849-B345-73F45C7EF0FE}"/>
              </a:ext>
            </a:extLst>
          </p:cNvPr>
          <p:cNvGrpSpPr/>
          <p:nvPr/>
        </p:nvGrpSpPr>
        <p:grpSpPr>
          <a:xfrm>
            <a:off x="324582" y="1529547"/>
            <a:ext cx="6103389" cy="4024459"/>
            <a:chOff x="5118889" y="1496056"/>
            <a:chExt cx="6103389" cy="402445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D16383A-E9E9-944B-9C26-85012C9B3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18889" y="1496058"/>
              <a:ext cx="6103389" cy="402445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D0DAD18-7FF1-9545-9266-285A5CBB6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70607" y="1496056"/>
              <a:ext cx="2636874" cy="8125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1808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28C5-BBB0-D240-B84E-4ECEA8D80F8C}"/>
              </a:ext>
            </a:extLst>
          </p:cNvPr>
          <p:cNvSpPr txBox="1">
            <a:spLocks/>
          </p:cNvSpPr>
          <p:nvPr/>
        </p:nvSpPr>
        <p:spPr>
          <a:xfrm>
            <a:off x="324582" y="46088"/>
            <a:ext cx="1153478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Wide, Interleaved, and Bit-Partitioned </a:t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Vector Dot-Product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1E7557-44A6-A040-8206-6086C9CFE7E7}"/>
              </a:ext>
            </a:extLst>
          </p:cNvPr>
          <p:cNvGrpSpPr/>
          <p:nvPr/>
        </p:nvGrpSpPr>
        <p:grpSpPr>
          <a:xfrm>
            <a:off x="330510" y="1371651"/>
            <a:ext cx="11528852" cy="0"/>
            <a:chOff x="6268440" y="551724"/>
            <a:chExt cx="5799512" cy="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B405BF9-7360-1249-B776-FE9C714DAA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8250" y="551724"/>
              <a:ext cx="5219702" cy="0"/>
            </a:xfrm>
            <a:prstGeom prst="line">
              <a:avLst/>
            </a:prstGeom>
            <a:noFill/>
            <a:ln w="76200" cap="flat">
              <a:solidFill>
                <a:srgbClr val="0365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877DE8B-733E-4C49-8DC4-AAC70E50246B}"/>
                </a:ext>
              </a:extLst>
            </p:cNvPr>
            <p:cNvCxnSpPr/>
            <p:nvPr/>
          </p:nvCxnSpPr>
          <p:spPr>
            <a:xfrm>
              <a:off x="6268440" y="551724"/>
              <a:ext cx="573263" cy="0"/>
            </a:xfrm>
            <a:prstGeom prst="line">
              <a:avLst/>
            </a:prstGeom>
            <a:noFill/>
            <a:ln w="76200" cap="flat">
              <a:solidFill>
                <a:srgbClr val="00882B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F444E46-0CDB-F849-B345-73F45C7EF0FE}"/>
              </a:ext>
            </a:extLst>
          </p:cNvPr>
          <p:cNvGrpSpPr/>
          <p:nvPr/>
        </p:nvGrpSpPr>
        <p:grpSpPr>
          <a:xfrm>
            <a:off x="324582" y="1529547"/>
            <a:ext cx="6374906" cy="5200312"/>
            <a:chOff x="5118889" y="1496056"/>
            <a:chExt cx="6374906" cy="520031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D16383A-E9E9-944B-9C26-85012C9B3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18889" y="1496058"/>
              <a:ext cx="6103389" cy="402445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B2CBB06-7AE6-3044-BB20-571483058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70584" y="2156337"/>
              <a:ext cx="3323211" cy="454003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D0DAD18-7FF1-9545-9266-285A5CBB6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70607" y="1496056"/>
              <a:ext cx="2636874" cy="812525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EF8AD4A-C168-CE4F-91AD-DD2359A7ADC2}"/>
              </a:ext>
            </a:extLst>
          </p:cNvPr>
          <p:cNvGrpSpPr/>
          <p:nvPr/>
        </p:nvGrpSpPr>
        <p:grpSpPr>
          <a:xfrm>
            <a:off x="6881181" y="2493178"/>
            <a:ext cx="4986237" cy="2097197"/>
            <a:chOff x="132652" y="2870459"/>
            <a:chExt cx="4986237" cy="209719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65B3015-BA98-7647-8056-BF275E3558E1}"/>
                </a:ext>
              </a:extLst>
            </p:cNvPr>
            <p:cNvSpPr/>
            <p:nvPr/>
          </p:nvSpPr>
          <p:spPr>
            <a:xfrm>
              <a:off x="212552" y="2870459"/>
              <a:ext cx="4794307" cy="2097197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4BDF7C-3D5B-7C4C-A9A1-127DBC91321F}"/>
                </a:ext>
              </a:extLst>
            </p:cNvPr>
            <p:cNvSpPr txBox="1"/>
            <p:nvPr/>
          </p:nvSpPr>
          <p:spPr>
            <a:xfrm>
              <a:off x="132652" y="2959243"/>
              <a:ext cx="4986237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Using low-</a:t>
              </a:r>
              <a:r>
                <a:rPr lang="en-US" sz="2400" dirty="0" err="1"/>
                <a:t>bitwidth</a:t>
              </a:r>
              <a:r>
                <a:rPr lang="en-US" sz="2400" dirty="0"/>
                <a:t> operands </a:t>
              </a:r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provides</a:t>
              </a:r>
              <a:r>
                <a:rPr lang="en-US" sz="2400" dirty="0"/>
                <a:t> </a:t>
              </a:r>
            </a:p>
            <a:p>
              <a:pPr algn="ctr"/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larger headroom </a:t>
              </a:r>
              <a:r>
                <a:rPr lang="en-US" sz="2400" dirty="0"/>
                <a:t>between value </a:t>
              </a:r>
            </a:p>
            <a:p>
              <a:pPr algn="ctr"/>
              <a:r>
                <a:rPr lang="en-US" sz="2400" dirty="0"/>
                <a:t>encoding in analog domain and </a:t>
              </a:r>
            </a:p>
            <a:p>
              <a:pPr algn="ctr"/>
              <a:r>
                <a:rPr lang="en-US" sz="2400" dirty="0">
                  <a:solidFill>
                    <a:schemeClr val="accent5">
                      <a:lumMod val="75000"/>
                    </a:schemeClr>
                  </a:solidFill>
                </a:rPr>
                <a:t>reduces the energy/area overhead</a:t>
              </a:r>
            </a:p>
            <a:p>
              <a:pPr algn="ctr"/>
              <a:r>
                <a:rPr lang="en-US" sz="2400" dirty="0"/>
                <a:t> of A/D and D/A converters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0623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13487</TotalTime>
  <Words>697</Words>
  <Application>Microsoft Macintosh PowerPoint</Application>
  <PresentationFormat>Widescreen</PresentationFormat>
  <Paragraphs>164</Paragraphs>
  <Slides>32</Slides>
  <Notes>23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BiHiwe: Mixed-Signal Charge-Domain Acceleration</vt:lpstr>
      <vt:lpstr>Challenges in Analog Computing</vt:lpstr>
      <vt:lpstr>Challenges in Analog Computing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Scale-Out Acceleration  for Machine Learning</dc:title>
  <dc:creator>Jongsea Park</dc:creator>
  <cp:lastModifiedBy>Soroush Ghodrati</cp:lastModifiedBy>
  <cp:revision>641</cp:revision>
  <dcterms:created xsi:type="dcterms:W3CDTF">2017-09-27T16:25:50Z</dcterms:created>
  <dcterms:modified xsi:type="dcterms:W3CDTF">2019-10-06T04:19:29Z</dcterms:modified>
</cp:coreProperties>
</file>